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64" r:id="rId3"/>
    <p:sldId id="258" r:id="rId4"/>
    <p:sldId id="266" r:id="rId5"/>
    <p:sldId id="269" r:id="rId6"/>
    <p:sldId id="267" r:id="rId7"/>
    <p:sldId id="268" r:id="rId8"/>
    <p:sldId id="270" r:id="rId9"/>
    <p:sldId id="271" r:id="rId10"/>
    <p:sldId id="331" r:id="rId11"/>
    <p:sldId id="33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301" r:id="rId27"/>
    <p:sldId id="302" r:id="rId28"/>
    <p:sldId id="287" r:id="rId29"/>
    <p:sldId id="288" r:id="rId30"/>
    <p:sldId id="303" r:id="rId31"/>
    <p:sldId id="289" r:id="rId32"/>
    <p:sldId id="304" r:id="rId33"/>
    <p:sldId id="305" r:id="rId34"/>
    <p:sldId id="313" r:id="rId35"/>
    <p:sldId id="314" r:id="rId36"/>
    <p:sldId id="306" r:id="rId37"/>
    <p:sldId id="307" r:id="rId38"/>
    <p:sldId id="290" r:id="rId39"/>
    <p:sldId id="308" r:id="rId40"/>
    <p:sldId id="309" r:id="rId41"/>
    <p:sldId id="291" r:id="rId42"/>
    <p:sldId id="292" r:id="rId43"/>
    <p:sldId id="310" r:id="rId44"/>
    <p:sldId id="293" r:id="rId45"/>
    <p:sldId id="294" r:id="rId46"/>
    <p:sldId id="311" r:id="rId47"/>
    <p:sldId id="295" r:id="rId48"/>
    <p:sldId id="312" r:id="rId49"/>
    <p:sldId id="315" r:id="rId50"/>
    <p:sldId id="296" r:id="rId51"/>
    <p:sldId id="316" r:id="rId52"/>
    <p:sldId id="317" r:id="rId53"/>
    <p:sldId id="297" r:id="rId54"/>
    <p:sldId id="329" r:id="rId55"/>
    <p:sldId id="298" r:id="rId56"/>
    <p:sldId id="318" r:id="rId57"/>
    <p:sldId id="299" r:id="rId58"/>
    <p:sldId id="30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30" r:id="rId67"/>
    <p:sldId id="328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Julie" initials="DJ" lastIdx="2" clrIdx="0">
    <p:extLst>
      <p:ext uri="{19B8F6BF-5375-455C-9EA6-DF929625EA0E}">
        <p15:presenceInfo xmlns:p15="http://schemas.microsoft.com/office/powerpoint/2012/main" userId="S-1-5-21-1801674531-299502267-839522115-6973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6510"/>
    <a:srgbClr val="DA9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6357" autoAdjust="0"/>
  </p:normalViewPr>
  <p:slideViewPr>
    <p:cSldViewPr snapToGrid="0">
      <p:cViewPr varScale="1">
        <p:scale>
          <a:sx n="77" d="100"/>
          <a:sy n="77" d="100"/>
        </p:scale>
        <p:origin x="2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708A7-1917-4816-8A03-55AF43C92C82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89859-0665-49D5-B9D0-C747590B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Repliement donne la forme 3D de la protéine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10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Cellules normales ou biologique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5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pour objectif de recentrer toutes les équipes de l’I2BC sur le campus du CNRS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670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Oxseinbain</a:t>
            </a:r>
            <a:endParaRPr lang="fr-FR" dirty="0"/>
          </a:p>
          <a:p>
            <a:endParaRPr lang="fr-FR" dirty="0"/>
          </a:p>
          <a:p>
            <a:r>
              <a:rPr lang="fr-FR" dirty="0"/>
              <a:t>Mon stage a était </a:t>
            </a:r>
            <a:r>
              <a:rPr lang="fr-FR" dirty="0" err="1"/>
              <a:t>supperviser</a:t>
            </a:r>
            <a:r>
              <a:rPr lang="fr-FR" dirty="0"/>
              <a:t> par Diego et nous avons travailler à deux sur le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09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 langage de hautes performances particulièrement adapté au calcul scientifique, permet une syntaxe astucieusement proche de celle du langage Python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la force réside dans une rapidité d’exécution et dans la possibilité d’effectuer des manipulations mathématiques ou sur des données biologiques à l’aide d’outils dédiés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2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Agence National de la recherche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180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</a:t>
            </a:r>
            <a:r>
              <a:rPr lang="fr-FR" dirty="0" err="1"/>
              <a:t>interresse</a:t>
            </a:r>
            <a:r>
              <a:rPr lang="fr-FR" dirty="0"/>
              <a:t> à la forme ouverte qui </a:t>
            </a:r>
            <a:r>
              <a:rPr lang="fr-FR" dirty="0" err="1"/>
              <a:t>interragis</a:t>
            </a:r>
            <a:r>
              <a:rPr lang="fr-FR" dirty="0"/>
              <a:t> avec les </a:t>
            </a:r>
            <a:r>
              <a:rPr lang="fr-FR" dirty="0" err="1"/>
              <a:t>médiacment</a:t>
            </a:r>
            <a:r>
              <a:rPr lang="fr-FR" dirty="0"/>
              <a:t> et forme ferme </a:t>
            </a:r>
          </a:p>
          <a:p>
            <a:r>
              <a:rPr lang="fr-FR" dirty="0"/>
              <a:t>on veut connaitre toutes l’histoire d’une protéines, tous les possibilités et connaitre tout sont fonctionnement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55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990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 du pipeline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20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aller plus en détails le pipeline fonctionne avec </a:t>
            </a:r>
            <a:r>
              <a:rPr lang="fr-FR" dirty="0" err="1"/>
              <a:t>plusieur</a:t>
            </a:r>
            <a:r>
              <a:rPr lang="fr-FR" dirty="0"/>
              <a:t> étape successive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23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aller plus en détails le pipeline fonctionne avec </a:t>
            </a:r>
            <a:r>
              <a:rPr lang="fr-FR" dirty="0" err="1"/>
              <a:t>plusieur</a:t>
            </a:r>
            <a:r>
              <a:rPr lang="fr-FR" dirty="0"/>
              <a:t> étape successive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56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31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avions besoin d’un outils capable de </a:t>
            </a:r>
          </a:p>
          <a:p>
            <a:r>
              <a:rPr lang="fr-FR" dirty="0"/>
              <a:t>Développer par une équipe allemande en 2024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646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Nous permet d’Aller </a:t>
            </a:r>
            <a:r>
              <a:rPr lang="fr-FR" dirty="0" err="1">
                <a:sym typeface="Wingdings" panose="05000000000000000000" pitchFamily="2" charset="2"/>
              </a:rPr>
              <a:t>pecher</a:t>
            </a:r>
            <a:r>
              <a:rPr lang="fr-FR" dirty="0">
                <a:sym typeface="Wingdings" panose="05000000000000000000" pitchFamily="2" charset="2"/>
              </a:rPr>
              <a:t> les conformation dans toutes les possibilités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49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Nous permet d’étendre encore plus notre espace de recherche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18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AlphaFold</a:t>
            </a:r>
            <a:r>
              <a:rPr lang="fr-FR" dirty="0"/>
              <a:t> ne va </a:t>
            </a:r>
            <a:r>
              <a:rPr lang="fr-FR" dirty="0" err="1"/>
              <a:t>predire</a:t>
            </a:r>
            <a:r>
              <a:rPr lang="fr-FR" dirty="0"/>
              <a:t> qu’une conformation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07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Nous permet d’étendre encore plus notre espace de recherche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898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Utilise la RMSD </a:t>
            </a:r>
          </a:p>
          <a:p>
            <a:r>
              <a:rPr lang="fr-FR" dirty="0"/>
              <a:t>Les distances sont en A qui l’unité de mesure à l’</a:t>
            </a:r>
            <a:r>
              <a:rPr lang="fr-FR" dirty="0" err="1"/>
              <a:t>echelle</a:t>
            </a:r>
            <a:r>
              <a:rPr lang="fr-FR" dirty="0"/>
              <a:t> atomique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88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573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 d’AF trouver la structure 3D de la </a:t>
            </a:r>
            <a:r>
              <a:rPr lang="fr-FR" dirty="0" err="1"/>
              <a:t>sequence</a:t>
            </a:r>
            <a:r>
              <a:rPr lang="fr-FR" dirty="0"/>
              <a:t> protéique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446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a à la fin plus de 200 structures protéiques créer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1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Chaque point bleu correspond à une prédiction d’</a:t>
            </a:r>
            <a:r>
              <a:rPr lang="fr-FR" dirty="0" err="1"/>
              <a:t>AlphaFold</a:t>
            </a:r>
            <a:r>
              <a:rPr lang="fr-FR" dirty="0"/>
              <a:t> donc une structure sortie par le pipeline AlphaConformer</a:t>
            </a:r>
          </a:p>
          <a:p>
            <a:r>
              <a:rPr lang="fr-FR" dirty="0"/>
              <a:t>Analyse performance en regardant si un des points, donc une des </a:t>
            </a:r>
            <a:r>
              <a:rPr lang="fr-FR" dirty="0" err="1"/>
              <a:t>prediction</a:t>
            </a:r>
            <a:r>
              <a:rPr lang="fr-FR" dirty="0"/>
              <a:t> se rapproche de la forme ouverte ou de la ferme </a:t>
            </a:r>
            <a:r>
              <a:rPr lang="fr-FR" dirty="0" err="1"/>
              <a:t>ferme</a:t>
            </a:r>
            <a:r>
              <a:rPr lang="fr-FR" dirty="0"/>
              <a:t> </a:t>
            </a:r>
          </a:p>
          <a:p>
            <a:r>
              <a:rPr lang="fr-FR" dirty="0"/>
              <a:t>Utilise la RMSD </a:t>
            </a:r>
          </a:p>
          <a:p>
            <a:r>
              <a:rPr lang="fr-FR" dirty="0"/>
              <a:t>Les distances sont en A qui l’unité de mesure à l’</a:t>
            </a:r>
            <a:r>
              <a:rPr lang="fr-FR" dirty="0" err="1"/>
              <a:t>echelle</a:t>
            </a:r>
            <a:r>
              <a:rPr lang="fr-FR" dirty="0"/>
              <a:t> atomique </a:t>
            </a:r>
          </a:p>
          <a:p>
            <a:r>
              <a:rPr lang="fr-FR" dirty="0" err="1"/>
              <a:t>Represente</a:t>
            </a:r>
            <a:r>
              <a:rPr lang="fr-FR" dirty="0"/>
              <a:t> notre meilleur résultat</a:t>
            </a:r>
          </a:p>
          <a:p>
            <a:r>
              <a:rPr lang="fr-FR" dirty="0"/>
              <a:t>Ici résultats parfait car deux </a:t>
            </a:r>
            <a:r>
              <a:rPr lang="fr-FR" dirty="0" err="1"/>
              <a:t>prediction</a:t>
            </a:r>
            <a:r>
              <a:rPr lang="fr-FR" dirty="0"/>
              <a:t> en dessous de 1A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0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611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Permettrait une meilleure compréhension de leur rôle et de leurs </a:t>
            </a:r>
            <a:r>
              <a:rPr lang="fr-FR" sz="1200" dirty="0" err="1"/>
              <a:t>intéractions</a:t>
            </a:r>
            <a:r>
              <a:rPr lang="fr-FR" sz="1200" dirty="0"/>
              <a:t> dans l’organisme.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567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Develloper</a:t>
            </a:r>
            <a:r>
              <a:rPr lang="fr-FR" dirty="0"/>
              <a:t> en 2024 par une équipe Américaine à Cambridge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209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en 2024 par Microsoft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959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veut améliorer le pipeline pour avoir les meilleurs performances possibles et réussir à </a:t>
            </a:r>
            <a:r>
              <a:rPr lang="fr-FR" dirty="0" err="1"/>
              <a:t>predire</a:t>
            </a:r>
            <a:r>
              <a:rPr lang="fr-FR" dirty="0"/>
              <a:t> la conformations ouverte et ferme pour toutes les protéines</a:t>
            </a:r>
          </a:p>
          <a:p>
            <a:endParaRPr lang="fr-FR" dirty="0"/>
          </a:p>
          <a:p>
            <a:r>
              <a:rPr lang="fr-FR" dirty="0"/>
              <a:t>Lancer les tests sur 12 protéines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403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Tester sur 12 protéines qui ont la forme ouverte et fermée et qui ont était utiliser dans un article pour analyser le performance AF2 a </a:t>
            </a:r>
            <a:r>
              <a:rPr lang="fr-FR" dirty="0" err="1"/>
              <a:t>predire</a:t>
            </a:r>
            <a:r>
              <a:rPr lang="fr-FR" dirty="0"/>
              <a:t> les deux conformation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908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</a:p>
          <a:p>
            <a:r>
              <a:rPr lang="fr-FR" dirty="0"/>
              <a:t>Pour l’amélioration du pipeline nous avons tester de multiple chose. L’un des premier essaies qui a était prometteur était le </a:t>
            </a:r>
            <a:r>
              <a:rPr lang="fr-FR" dirty="0" err="1"/>
              <a:t>vhangement</a:t>
            </a:r>
            <a:r>
              <a:rPr lang="fr-FR" dirty="0"/>
              <a:t> de l’algorithme de clustering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096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</a:t>
            </a:r>
            <a:r>
              <a:rPr lang="fr-FR" dirty="0" err="1"/>
              <a:t>J’AI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934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J’AI-JE JE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</a:t>
            </a:r>
          </a:p>
          <a:p>
            <a:r>
              <a:rPr lang="fr-FR" dirty="0"/>
              <a:t>Modification du fonctionnement et de la logique du code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903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</a:t>
            </a:r>
            <a:r>
              <a:rPr lang="fr-FR" dirty="0" err="1"/>
              <a:t>JE</a:t>
            </a:r>
            <a:r>
              <a:rPr lang="fr-FR" dirty="0"/>
              <a:t> </a:t>
            </a:r>
            <a:r>
              <a:rPr lang="fr-FR" dirty="0" err="1"/>
              <a:t>JE</a:t>
            </a:r>
            <a:r>
              <a:rPr lang="fr-FR" dirty="0"/>
              <a:t> JEJE JE</a:t>
            </a:r>
          </a:p>
          <a:p>
            <a:r>
              <a:rPr lang="fr-FR" dirty="0"/>
              <a:t>On a effectuer d’autre changement comme modifier les </a:t>
            </a:r>
            <a:r>
              <a:rPr lang="fr-FR" dirty="0" err="1"/>
              <a:t>parametre</a:t>
            </a:r>
            <a:r>
              <a:rPr lang="fr-FR" dirty="0"/>
              <a:t> du pipeline </a:t>
            </a:r>
          </a:p>
          <a:p>
            <a:r>
              <a:rPr lang="fr-FR" dirty="0"/>
              <a:t>Allez dans les détails regarde chaque </a:t>
            </a:r>
            <a:r>
              <a:rPr lang="fr-FR" dirty="0" err="1"/>
              <a:t>parametre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plein de petit ajustement à faire </a:t>
            </a:r>
          </a:p>
          <a:p>
            <a:r>
              <a:rPr lang="fr-FR" dirty="0">
                <a:sym typeface="Wingdings" panose="05000000000000000000" pitchFamily="2" charset="2"/>
              </a:rPr>
              <a:t>On voit pu toutes ses étapes mais majeur </a:t>
            </a:r>
          </a:p>
          <a:p>
            <a:r>
              <a:rPr lang="fr-FR" dirty="0">
                <a:sym typeface="Wingdings" panose="05000000000000000000" pitchFamily="2" charset="2"/>
              </a:rPr>
              <a:t>Exemple ici de donner que j’observe et que j’</a:t>
            </a:r>
            <a:r>
              <a:rPr lang="fr-FR" dirty="0" err="1">
                <a:sym typeface="Wingdings" panose="05000000000000000000" pitchFamily="2" charset="2"/>
              </a:rPr>
              <a:t>eppluche</a:t>
            </a:r>
            <a:r>
              <a:rPr lang="fr-FR" dirty="0">
                <a:sym typeface="Wingdings" panose="05000000000000000000" pitchFamily="2" charset="2"/>
              </a:rPr>
              <a:t> au quotidien pour amener les bonnes conclusions sur la pipeline et améliorer les performances </a:t>
            </a:r>
          </a:p>
          <a:p>
            <a:r>
              <a:rPr lang="fr-FR" dirty="0">
                <a:sym typeface="Wingdings" panose="05000000000000000000" pitchFamily="2" charset="2"/>
              </a:rPr>
              <a:t>Encore de nombreuse chose a tester et </a:t>
            </a:r>
            <a:r>
              <a:rPr lang="fr-FR" dirty="0" err="1">
                <a:sym typeface="Wingdings" panose="05000000000000000000" pitchFamily="2" charset="2"/>
              </a:rPr>
              <a:t>experimenter</a:t>
            </a:r>
            <a:r>
              <a:rPr lang="fr-FR" dirty="0">
                <a:sym typeface="Wingdings" panose="05000000000000000000" pitchFamily="2" charset="2"/>
              </a:rPr>
              <a:t> pur </a:t>
            </a:r>
            <a:r>
              <a:rPr lang="fr-FR" dirty="0" err="1">
                <a:sym typeface="Wingdings" panose="05000000000000000000" pitchFamily="2" charset="2"/>
              </a:rPr>
              <a:t>etre</a:t>
            </a:r>
            <a:r>
              <a:rPr lang="fr-FR" dirty="0">
                <a:sym typeface="Wingdings" panose="05000000000000000000" pitchFamily="2" charset="2"/>
              </a:rPr>
              <a:t> au maximum de </a:t>
            </a:r>
            <a:r>
              <a:rPr lang="fr-FR" dirty="0" err="1">
                <a:sym typeface="Wingdings" panose="05000000000000000000" pitchFamily="2" charset="2"/>
              </a:rPr>
              <a:t>sperformances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784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Passage environnement artificielle à situation réelle </a:t>
            </a:r>
            <a:r>
              <a:rPr lang="fr-FR" dirty="0">
                <a:sym typeface="Wingdings" panose="05000000000000000000" pitchFamily="2" charset="2"/>
              </a:rPr>
              <a:t> plus prêt réalité en se rapprochant </a:t>
            </a:r>
            <a:r>
              <a:rPr lang="fr-FR" dirty="0" err="1">
                <a:sym typeface="Wingdings" panose="05000000000000000000" pitchFamily="2" charset="2"/>
              </a:rPr>
              <a:t>difficuluté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817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Plusieur</a:t>
            </a:r>
            <a:r>
              <a:rPr lang="fr-FR" dirty="0"/>
              <a:t> </a:t>
            </a:r>
            <a:r>
              <a:rPr lang="fr-FR" dirty="0" err="1"/>
              <a:t>sserure</a:t>
            </a:r>
            <a:r>
              <a:rPr lang="fr-FR" dirty="0"/>
              <a:t> avec </a:t>
            </a:r>
            <a:r>
              <a:rPr lang="fr-FR" dirty="0" err="1"/>
              <a:t>plusieur</a:t>
            </a:r>
            <a:r>
              <a:rPr lang="fr-FR" dirty="0"/>
              <a:t> fonction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1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Passage environnement artificielle à situation réelle </a:t>
            </a:r>
            <a:r>
              <a:rPr lang="fr-FR" dirty="0">
                <a:sym typeface="Wingdings" panose="05000000000000000000" pitchFamily="2" charset="2"/>
              </a:rPr>
              <a:t> plus prêt réalité en se rapprochant </a:t>
            </a:r>
            <a:r>
              <a:rPr lang="fr-FR" dirty="0" err="1">
                <a:sym typeface="Wingdings" panose="05000000000000000000" pitchFamily="2" charset="2"/>
              </a:rPr>
              <a:t>difficuluté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374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Compte les mutations qui peuvent </a:t>
            </a:r>
            <a:r>
              <a:rPr lang="fr-FR" dirty="0" err="1"/>
              <a:t>etre</a:t>
            </a:r>
            <a:r>
              <a:rPr lang="fr-FR" dirty="0"/>
              <a:t> lié à des maladies ou expliquer changement de conformation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353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3A car admis dans la littérature que c’est la limite pour </a:t>
            </a:r>
            <a:r>
              <a:rPr lang="fr-FR" dirty="0" err="1"/>
              <a:t>etre</a:t>
            </a:r>
            <a:r>
              <a:rPr lang="fr-FR" dirty="0"/>
              <a:t> sur que les formes analyser sont proche de la réalité, qu’il n’y a pas de default d’</a:t>
            </a:r>
            <a:r>
              <a:rPr lang="fr-FR" dirty="0" err="1"/>
              <a:t>experience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073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Résultats toujours en cours pour le moment nous avons 40 structures restantes issue de 6 </a:t>
            </a:r>
            <a:r>
              <a:rPr lang="fr-FR" dirty="0" err="1"/>
              <a:t>proteines</a:t>
            </a:r>
            <a:r>
              <a:rPr lang="fr-FR" dirty="0"/>
              <a:t> </a:t>
            </a:r>
            <a:r>
              <a:rPr lang="fr-FR" dirty="0" err="1"/>
              <a:t>differentes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26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Premier objectif dans la création des </a:t>
            </a:r>
            <a:r>
              <a:rPr lang="fr-FR" dirty="0" err="1"/>
              <a:t>medicaments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51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Arrive a atteindre pour certaine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Chatgpt</a:t>
            </a:r>
            <a:r>
              <a:rPr lang="fr-FR" dirty="0"/>
              <a:t> de la biologie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4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AlphaFold</a:t>
            </a:r>
            <a:r>
              <a:rPr lang="fr-FR" dirty="0"/>
              <a:t> ne va </a:t>
            </a:r>
            <a:r>
              <a:rPr lang="fr-FR" dirty="0" err="1"/>
              <a:t>predire</a:t>
            </a:r>
            <a:r>
              <a:rPr lang="fr-FR" dirty="0"/>
              <a:t> qu’une conformation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5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S’</a:t>
            </a:r>
            <a:r>
              <a:rPr lang="fr-FR" dirty="0" err="1"/>
              <a:t>interresse</a:t>
            </a:r>
            <a:r>
              <a:rPr lang="fr-FR" dirty="0"/>
              <a:t> à la forme ouverte qui </a:t>
            </a:r>
            <a:r>
              <a:rPr lang="fr-FR" dirty="0" err="1"/>
              <a:t>interragis</a:t>
            </a:r>
            <a:r>
              <a:rPr lang="fr-FR" dirty="0"/>
              <a:t> avec les </a:t>
            </a:r>
            <a:r>
              <a:rPr lang="fr-FR" dirty="0" err="1"/>
              <a:t>médiacment</a:t>
            </a:r>
            <a:r>
              <a:rPr lang="fr-FR" dirty="0"/>
              <a:t> et forme ferme </a:t>
            </a:r>
          </a:p>
          <a:p>
            <a:r>
              <a:rPr lang="fr-FR" dirty="0"/>
              <a:t>on veut connaitre toutes l’histoire d’une protéines, tous les possibilités et connaitre tout sont fonctionnement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3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89859-0665-49D5-B9D0-C747590B3D2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7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C0438D-07A3-4043-B41D-4E85A085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B6A885-C2CB-46B8-BF33-FA6491471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1A9489-FFF5-4890-9457-4F288B4B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0ACCA7-01CE-4298-BD8C-2A6B063B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74D9C6-D042-4C92-978A-81738A69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36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63D91-CA2D-4E7D-8F0A-4EA91FB0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4AFF9A-195C-4448-874C-279566961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C18270-90A7-4615-924C-3BC64C70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9458B2-24D5-47BE-8579-CBADA7DA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684C01-0E18-4B90-BE55-412B6A4B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66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F27748-8092-4C47-A18C-95449971D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0A862F-B086-4E8B-8456-E0E1DF699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ED4CCA-1911-4BAB-AA53-A486C37E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568082-4496-4EE5-A708-3260E786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E1100D-6F70-47A5-A9F6-7C06B782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49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77BB9-4D00-4741-8850-4DF2BA10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68AAE-72D4-42D6-AC1B-50F26422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4E68E5-58CD-4DD6-A70C-B658782D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EEC338-D99E-419D-AF27-85DCC6D1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FE7DB-19BD-472B-8E75-87E7F333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68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10340-A818-46D5-A075-975675BF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9962A1-13B5-484A-A32A-37BEC4850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C8D68B-FED6-4BB6-9A52-2B87B8D6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FE57AC-3CCF-4344-BE03-23FE888E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9D7628-ADB3-4F23-B706-60B8C520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6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B0897-57A6-417B-9296-7B189D24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83DBE-F32F-4CF3-AEAA-F956A6130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2BB68B-5758-42D4-B256-D6FD0DBE7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2D02CE-FA49-42B2-B769-43CE3090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98D8E2-C487-4852-A368-A46535CE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AC8F5C-4305-4DFE-97C5-89640FD5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47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7794C-E806-402D-9EBB-24D6445B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876607-E214-44FC-9C3D-D740959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01FCF5-D744-4AE7-9CD3-94EF5035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4E6E75-CE4C-4C54-9E04-1EA5E7D25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BFE483-C431-4A35-A75A-3FD39559A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1BB27E-BA15-42D7-9FF5-9D559495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739C71-298C-4707-8418-17F56E95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344079-8BE9-4568-B780-F9FDFB46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5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6488-B898-437A-B317-788FE2A9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FF2A82-E77B-4A86-A16D-EFA92D41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32C31E-402D-4E30-850F-0BDD8551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BA87B5-8E7B-4FED-B021-68B38A9C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72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42B3D0-6747-4C72-B35B-3023741A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058B44-4B2D-4C75-A84F-05E75D09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1BB37-75CE-4DA9-B69A-513CFCD7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95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1B451-0177-4AA4-A378-60921823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B08D8A-E9F6-4175-9A59-5D9BA7C5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CEF73F-EFAD-46AC-A8BB-F6CBD5D5E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3A74DA-CA54-49F8-AAEA-89E4B4AEC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0F18B4-FF04-43A8-AD9B-F9722F05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68363-A7D9-4458-92CA-E1C8CD69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65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57BBE-9B24-4806-921A-62D337B6A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82D3B6B-EBCC-4541-9CC7-7B597654F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E2D82-7ECF-4539-9103-9FF7CABA3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FAF0A1-FD21-451B-ABD2-AB84E8E0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D70F5-3A95-477A-88AC-1D0317F5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400380-8FA1-4796-BAF1-9057E2B4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74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BD5CFF3-CAE4-46B2-8A4A-C8BA6DA7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6842F6-8CF4-4895-806C-BFD131E41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E8AAD1-B47C-421C-9A49-626DFD96D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F9972-A9E4-4BCD-B892-7C51F77C1EDF}" type="datetimeFigureOut">
              <a:rPr lang="fr-FR" smtClean="0"/>
              <a:t>30/07/2025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CA12C7-4AC5-4A8B-A07C-61EDD2077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373766-C837-4D49-8DFB-DD95776E1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0AAA1-DC0B-486C-98DE-1FC820906D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92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fi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f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jf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44.sv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12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0.png"/><Relationship Id="rId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3.wdp"/><Relationship Id="rId5" Type="http://schemas.openxmlformats.org/officeDocument/2006/relationships/image" Target="../media/image57.png"/><Relationship Id="rId15" Type="http://schemas.microsoft.com/office/2007/relationships/hdphoto" Target="../media/hdphoto5.wdp"/><Relationship Id="rId10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66.svg"/><Relationship Id="rId10" Type="http://schemas.openxmlformats.org/officeDocument/2006/relationships/image" Target="../media/image64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1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microsoft.com/office/2007/relationships/hdphoto" Target="../media/hdphoto1.wdp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2.svg"/><Relationship Id="rId4" Type="http://schemas.openxmlformats.org/officeDocument/2006/relationships/image" Target="../media/image67.png"/><Relationship Id="rId9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66.svg"/><Relationship Id="rId5" Type="http://schemas.openxmlformats.org/officeDocument/2006/relationships/image" Target="../media/image77.png"/><Relationship Id="rId10" Type="http://schemas.openxmlformats.org/officeDocument/2006/relationships/image" Target="../media/image65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40.sv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jfif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0A13A8-4469-4B8B-B4A6-D28BDC685348}"/>
              </a:ext>
            </a:extLst>
          </p:cNvPr>
          <p:cNvSpPr/>
          <p:nvPr/>
        </p:nvSpPr>
        <p:spPr>
          <a:xfrm>
            <a:off x="-58723" y="0"/>
            <a:ext cx="12250723" cy="6858000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sppices">
            <a:extLst>
              <a:ext uri="{FF2B5EF4-FFF2-40B4-BE49-F238E27FC236}">
                <a16:creationId xmlns:a16="http://schemas.microsoft.com/office/drawing/2014/main" id="{1EDA59A3-A1BC-412B-B73B-DA9F9A0F7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89648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85645" y1="23535" x2="85645" y2="23535"/>
                        <a14:foregroundMark x1="87988" y1="18652" x2="87988" y2="18652"/>
                        <a14:foregroundMark x1="79199" y1="8887" x2="79199" y2="8887"/>
                        <a14:foregroundMark x1="75977" y1="10840" x2="75977" y2="10840"/>
                        <a14:foregroundMark x1="76660" y1="9277" x2="76660" y2="9277"/>
                        <a14:foregroundMark x1="76660" y1="9277" x2="76660" y2="9277"/>
                        <a14:foregroundMark x1="79688" y1="27539" x2="79688" y2="27539"/>
                        <a14:foregroundMark x1="83105" y1="28711" x2="83105" y2="28711"/>
                        <a14:foregroundMark x1="83887" y1="28516" x2="83887" y2="28516"/>
                        <a14:foregroundMark x1="74316" y1="11719" x2="74316" y2="11719"/>
                        <a14:foregroundMark x1="17090" y1="6641" x2="17090" y2="6641"/>
                        <a14:foregroundMark x1="12402" y1="10352" x2="12402" y2="10352"/>
                        <a14:foregroundMark x1="12109" y1="11621" x2="12109" y2="11621"/>
                        <a14:foregroundMark x1="13574" y1="12402" x2="13574" y2="12402"/>
                        <a14:foregroundMark x1="13477" y1="14355" x2="13477" y2="14355"/>
                        <a14:foregroundMark x1="12500" y1="14941" x2="12500" y2="14941"/>
                        <a14:foregroundMark x1="13867" y1="14355" x2="13867" y2="14355"/>
                        <a14:foregroundMark x1="12598" y1="9961" x2="12598" y2="9961"/>
                        <a14:foregroundMark x1="13086" y1="9766" x2="13086" y2="9766"/>
                        <a14:foregroundMark x1="12598" y1="10156" x2="12598" y2="10156"/>
                        <a14:foregroundMark x1="13184" y1="9766" x2="13184" y2="9766"/>
                        <a14:foregroundMark x1="55371" y1="9277" x2="55371" y2="9277"/>
                        <a14:foregroundMark x1="56836" y1="8691" x2="56836" y2="8691"/>
                        <a14:foregroundMark x1="74219" y1="11523" x2="74219" y2="11523"/>
                        <a14:foregroundMark x1="73730" y1="11523" x2="73730" y2="11523"/>
                        <a14:foregroundMark x1="79297" y1="12793" x2="79297" y2="12793"/>
                        <a14:foregroundMark x1="78711" y1="8301" x2="78711" y2="8301"/>
                        <a14:foregroundMark x1="77148" y1="8398" x2="77148" y2="8398"/>
                        <a14:foregroundMark x1="76172" y1="10254" x2="76172" y2="10254"/>
                        <a14:foregroundMark x1="76367" y1="9473" x2="76367" y2="9473"/>
                        <a14:foregroundMark x1="75977" y1="10840" x2="75977" y2="10840"/>
                        <a14:foregroundMark x1="75684" y1="11230" x2="75684" y2="11230"/>
                        <a14:foregroundMark x1="81836" y1="27734" x2="81836" y2="27734"/>
                        <a14:foregroundMark x1="82422" y1="28320" x2="82422" y2="28320"/>
                        <a14:foregroundMark x1="80566" y1="26953" x2="80566" y2="26953"/>
                        <a14:foregroundMark x1="83301" y1="24414" x2="83301" y2="24414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13477" y1="12207" x2="13477" y2="12207"/>
                        <a14:backgroundMark x1="42676" y1="25977" x2="42676" y2="25977"/>
                        <a14:backgroundMark x1="39063" y1="18262" x2="39063" y2="18262"/>
                        <a14:backgroundMark x1="38477" y1="10352" x2="38477" y2="10352"/>
                        <a14:backgroundMark x1="44727" y1="13086" x2="44727" y2="13086"/>
                        <a14:backgroundMark x1="44824" y1="16211" x2="44824" y2="16211"/>
                        <a14:backgroundMark x1="46484" y1="20020" x2="46484" y2="20020"/>
                        <a14:backgroundMark x1="56055" y1="10352" x2="56055" y2="10352"/>
                        <a14:backgroundMark x1="57031" y1="17090" x2="57031" y2="17090"/>
                        <a14:backgroundMark x1="63184" y1="13281" x2="63184" y2="13281"/>
                        <a14:backgroundMark x1="77734" y1="12012" x2="77734" y2="12012"/>
                        <a14:backgroundMark x1="80859" y1="11719" x2="80859" y2="11719"/>
                        <a14:backgroundMark x1="79199" y1="22266" x2="79199" y2="22266"/>
                        <a14:backgroundMark x1="76660" y1="11133" x2="76660" y2="11133"/>
                        <a14:backgroundMark x1="87598" y1="21094" x2="87598" y2="21094"/>
                        <a14:backgroundMark x1="87305" y1="21777" x2="87305" y2="21777"/>
                        <a14:backgroundMark x1="27344" y1="37402" x2="27344" y2="37402"/>
                        <a14:backgroundMark x1="28809" y1="35352" x2="28809" y2="35352"/>
                        <a14:backgroundMark x1="41309" y1="34863" x2="41309" y2="34863"/>
                        <a14:backgroundMark x1="13086" y1="9668" x2="13086" y2="9668"/>
                        <a14:backgroundMark x1="12598" y1="10059" x2="12598" y2="10059"/>
                        <a14:backgroundMark x1="12500" y1="10156" x2="12500" y2="10156"/>
                        <a14:backgroundMark x1="12207" y1="10645" x2="12207" y2="10645"/>
                        <a14:backgroundMark x1="12207" y1="15039" x2="12207" y2="15039"/>
                        <a14:backgroundMark x1="13477" y1="14551" x2="13477" y2="14551"/>
                        <a14:backgroundMark x1="14063" y1="14355" x2="14063" y2="14355"/>
                        <a14:backgroundMark x1="40039" y1="35938" x2="40039" y2="35938"/>
                        <a14:backgroundMark x1="39355" y1="38574" x2="39355" y2="38574"/>
                        <a14:backgroundMark x1="39551" y1="37891" x2="39551" y2="37891"/>
                        <a14:backgroundMark x1="26563" y1="41504" x2="26563" y2="41504"/>
                        <a14:backgroundMark x1="83789" y1="27344" x2="83789" y2="2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07" b="49363"/>
          <a:stretch/>
        </p:blipFill>
        <p:spPr>
          <a:xfrm>
            <a:off x="3565321" y="4556870"/>
            <a:ext cx="5345026" cy="2082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D3E7231-C328-4B38-B116-A1E4D8D8A45B}"/>
              </a:ext>
            </a:extLst>
          </p:cNvPr>
          <p:cNvSpPr/>
          <p:nvPr/>
        </p:nvSpPr>
        <p:spPr>
          <a:xfrm>
            <a:off x="504737" y="423034"/>
            <a:ext cx="11182525" cy="3918156"/>
          </a:xfrm>
          <a:prstGeom prst="rect">
            <a:avLst/>
          </a:prstGeom>
          <a:solidFill>
            <a:schemeClr val="bg1"/>
          </a:solidFill>
          <a:ln w="9525">
            <a:solidFill>
              <a:srgbClr val="C2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F9DEDA1-4475-403C-9368-ADA7E6670945}"/>
              </a:ext>
            </a:extLst>
          </p:cNvPr>
          <p:cNvSpPr txBox="1"/>
          <p:nvPr/>
        </p:nvSpPr>
        <p:spPr>
          <a:xfrm>
            <a:off x="1029904" y="687911"/>
            <a:ext cx="10132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Pipeline pour l’amélioration d’AlphaFold2 sur la modélisation des conformations alternatives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A7A8BBB-B7B3-4121-8815-FF4EA117909D}"/>
              </a:ext>
            </a:extLst>
          </p:cNvPr>
          <p:cNvSpPr txBox="1"/>
          <p:nvPr/>
        </p:nvSpPr>
        <p:spPr>
          <a:xfrm>
            <a:off x="3462729" y="2315951"/>
            <a:ext cx="520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Julie DANIEL</a:t>
            </a:r>
          </a:p>
          <a:p>
            <a:pPr algn="ctr"/>
            <a:r>
              <a:rPr lang="fr-FR" dirty="0"/>
              <a:t>Stage M2 - Encadré par Diego </a:t>
            </a:r>
            <a:r>
              <a:rPr lang="fr-FR" dirty="0" err="1"/>
              <a:t>Zea</a:t>
            </a:r>
            <a:endParaRPr lang="fr-FR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67FD313-4E0A-4BDA-9C85-75C2CC33F76A}"/>
              </a:ext>
            </a:extLst>
          </p:cNvPr>
          <p:cNvCxnSpPr/>
          <p:nvPr/>
        </p:nvCxnSpPr>
        <p:spPr>
          <a:xfrm>
            <a:off x="1647006" y="2217541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B5D11555-4317-4C8B-91AC-2F4128A2D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6" y="3089102"/>
            <a:ext cx="1408587" cy="116336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C4464E6-C9D2-4B50-ABB6-8C9D7AF13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78" y="3373487"/>
            <a:ext cx="1870394" cy="55649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6C05F79-3C1C-4A2D-9D7F-66CDCB9E5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84" y="3158912"/>
            <a:ext cx="985648" cy="98564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CF97E5A-4086-4147-A63E-E2C9CD280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0" y="3177962"/>
            <a:ext cx="985648" cy="985648"/>
          </a:xfrm>
          <a:prstGeom prst="rect">
            <a:avLst/>
          </a:prstGeom>
        </p:spPr>
      </p:pic>
      <p:pic>
        <p:nvPicPr>
          <p:cNvPr id="12" name="Picture 2" descr="Écosystème de Paris-Saclay | La French Tech Paris-Saclay">
            <a:extLst>
              <a:ext uri="{FF2B5EF4-FFF2-40B4-BE49-F238E27FC236}">
                <a16:creationId xmlns:a16="http://schemas.microsoft.com/office/drawing/2014/main" id="{36524A6C-91B6-4774-B320-9A682ABE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2141" r="8398" b="22500"/>
          <a:stretch/>
        </p:blipFill>
        <p:spPr bwMode="auto">
          <a:xfrm>
            <a:off x="5045117" y="3266470"/>
            <a:ext cx="2147455" cy="8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72" y="4193750"/>
            <a:ext cx="3198812" cy="2387567"/>
          </a:xfrm>
          <a:prstGeom prst="rect">
            <a:avLst/>
          </a:prstGeom>
        </p:spPr>
      </p:pic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5/45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2F1C4D-EEE6-45A8-B246-A486E6B8E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D54668B-D458-47F3-AA19-E96B89815CB9}"/>
              </a:ext>
            </a:extLst>
          </p:cNvPr>
          <p:cNvCxnSpPr>
            <a:cxnSpLocks/>
          </p:cNvCxnSpPr>
          <p:nvPr/>
        </p:nvCxnSpPr>
        <p:spPr>
          <a:xfrm flipV="1">
            <a:off x="6145982" y="3290336"/>
            <a:ext cx="1418313" cy="13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189774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53CB03-4785-44D8-A157-A30FB62D77CC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9A7706C-9D36-4C41-AC2F-B778B5FD7703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A2272B25-6E6F-42B2-8B5C-1A2038EFD0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9" b="14028"/>
          <a:stretch/>
        </p:blipFill>
        <p:spPr>
          <a:xfrm>
            <a:off x="7894567" y="252949"/>
            <a:ext cx="2632348" cy="214585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3F0461C-765C-44D6-8A3B-BD20A7F6B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156" y="2274325"/>
            <a:ext cx="2621265" cy="1919425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9C374E1-74E8-45CD-BD03-187F36BF257D}"/>
              </a:ext>
            </a:extLst>
          </p:cNvPr>
          <p:cNvCxnSpPr/>
          <p:nvPr/>
        </p:nvCxnSpPr>
        <p:spPr>
          <a:xfrm>
            <a:off x="9210741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9DAF531-F18E-4FA7-8C9D-F7A41CC30E19}"/>
              </a:ext>
            </a:extLst>
          </p:cNvPr>
          <p:cNvCxnSpPr/>
          <p:nvPr/>
        </p:nvCxnSpPr>
        <p:spPr>
          <a:xfrm>
            <a:off x="9103924" y="1190143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67E12F-F6BC-4E2A-B11D-A0BC83E56064}"/>
              </a:ext>
            </a:extLst>
          </p:cNvPr>
          <p:cNvCxnSpPr/>
          <p:nvPr/>
        </p:nvCxnSpPr>
        <p:spPr>
          <a:xfrm>
            <a:off x="9103924" y="2171700"/>
            <a:ext cx="0" cy="355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C38A43C-807C-4711-B2C0-9147B08C7E9A}"/>
              </a:ext>
            </a:extLst>
          </p:cNvPr>
          <p:cNvCxnSpPr/>
          <p:nvPr/>
        </p:nvCxnSpPr>
        <p:spPr>
          <a:xfrm>
            <a:off x="9103924" y="4028650"/>
            <a:ext cx="0" cy="355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7F083667-EA23-42F7-9F9D-55DDFE4FC5C5}"/>
              </a:ext>
            </a:extLst>
          </p:cNvPr>
          <p:cNvSpPr/>
          <p:nvPr/>
        </p:nvSpPr>
        <p:spPr>
          <a:xfrm>
            <a:off x="9284861" y="982574"/>
            <a:ext cx="2371440" cy="6953249"/>
          </a:xfrm>
          <a:prstGeom prst="arc">
            <a:avLst>
              <a:gd name="adj1" fmla="val 16200000"/>
              <a:gd name="adj2" fmla="val 18462523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83289DA5-12EF-437C-B3CF-25330B9034C5}"/>
              </a:ext>
            </a:extLst>
          </p:cNvPr>
          <p:cNvSpPr/>
          <p:nvPr/>
        </p:nvSpPr>
        <p:spPr>
          <a:xfrm rot="20602848" flipV="1">
            <a:off x="8217622" y="-1853898"/>
            <a:ext cx="3089686" cy="7131615"/>
          </a:xfrm>
          <a:prstGeom prst="arc">
            <a:avLst>
              <a:gd name="adj1" fmla="val 16200000"/>
              <a:gd name="adj2" fmla="val 18462523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0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272" y="4193750"/>
            <a:ext cx="3198812" cy="2387567"/>
          </a:xfrm>
          <a:prstGeom prst="rect">
            <a:avLst/>
          </a:prstGeom>
        </p:spPr>
      </p:pic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5/45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2F1C4D-EEE6-45A8-B246-A486E6B8E5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D54668B-D458-47F3-AA19-E96B89815CB9}"/>
              </a:ext>
            </a:extLst>
          </p:cNvPr>
          <p:cNvCxnSpPr>
            <a:cxnSpLocks/>
          </p:cNvCxnSpPr>
          <p:nvPr/>
        </p:nvCxnSpPr>
        <p:spPr>
          <a:xfrm flipV="1">
            <a:off x="6145982" y="3290336"/>
            <a:ext cx="1418313" cy="13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189774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53CB03-4785-44D8-A157-A30FB62D77CC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9A7706C-9D36-4C41-AC2F-B778B5FD7703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A2272B25-6E6F-42B2-8B5C-1A2038EFD0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39" b="14028"/>
          <a:stretch/>
        </p:blipFill>
        <p:spPr>
          <a:xfrm>
            <a:off x="7894567" y="252949"/>
            <a:ext cx="2632348" cy="214585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3F0461C-765C-44D6-8A3B-BD20A7F6B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8156" y="2274325"/>
            <a:ext cx="2621265" cy="1919425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9C374E1-74E8-45CD-BD03-187F36BF257D}"/>
              </a:ext>
            </a:extLst>
          </p:cNvPr>
          <p:cNvCxnSpPr/>
          <p:nvPr/>
        </p:nvCxnSpPr>
        <p:spPr>
          <a:xfrm>
            <a:off x="9210741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9DAF531-F18E-4FA7-8C9D-F7A41CC30E19}"/>
              </a:ext>
            </a:extLst>
          </p:cNvPr>
          <p:cNvCxnSpPr/>
          <p:nvPr/>
        </p:nvCxnSpPr>
        <p:spPr>
          <a:xfrm>
            <a:off x="9103924" y="1190143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67E12F-F6BC-4E2A-B11D-A0BC83E56064}"/>
              </a:ext>
            </a:extLst>
          </p:cNvPr>
          <p:cNvCxnSpPr/>
          <p:nvPr/>
        </p:nvCxnSpPr>
        <p:spPr>
          <a:xfrm>
            <a:off x="9103924" y="2171700"/>
            <a:ext cx="0" cy="355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C38A43C-807C-4711-B2C0-9147B08C7E9A}"/>
              </a:ext>
            </a:extLst>
          </p:cNvPr>
          <p:cNvCxnSpPr/>
          <p:nvPr/>
        </p:nvCxnSpPr>
        <p:spPr>
          <a:xfrm>
            <a:off x="9103924" y="4028650"/>
            <a:ext cx="0" cy="355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7F083667-EA23-42F7-9F9D-55DDFE4FC5C5}"/>
              </a:ext>
            </a:extLst>
          </p:cNvPr>
          <p:cNvSpPr/>
          <p:nvPr/>
        </p:nvSpPr>
        <p:spPr>
          <a:xfrm>
            <a:off x="9284861" y="982574"/>
            <a:ext cx="2371440" cy="6953249"/>
          </a:xfrm>
          <a:prstGeom prst="arc">
            <a:avLst>
              <a:gd name="adj1" fmla="val 16200000"/>
              <a:gd name="adj2" fmla="val 18462523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83289DA5-12EF-437C-B3CF-25330B9034C5}"/>
              </a:ext>
            </a:extLst>
          </p:cNvPr>
          <p:cNvSpPr/>
          <p:nvPr/>
        </p:nvSpPr>
        <p:spPr>
          <a:xfrm rot="20602848" flipV="1">
            <a:off x="8217622" y="-1853898"/>
            <a:ext cx="3089686" cy="7131615"/>
          </a:xfrm>
          <a:prstGeom prst="arc">
            <a:avLst>
              <a:gd name="adj1" fmla="val 16200000"/>
              <a:gd name="adj2" fmla="val 18462523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74CB5584-FBE8-4BF1-A483-BF94864011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88" end="4354.961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62419" y="3993545"/>
            <a:ext cx="3429028" cy="2157108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0095CB4-D342-4AAE-B0F6-49CE930E49C4}"/>
              </a:ext>
            </a:extLst>
          </p:cNvPr>
          <p:cNvSpPr txBox="1"/>
          <p:nvPr/>
        </p:nvSpPr>
        <p:spPr>
          <a:xfrm>
            <a:off x="2348130" y="6194061"/>
            <a:ext cx="5216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https://www.youtube.com/watch?v=b-PJi-1rqaI</a:t>
            </a:r>
          </a:p>
        </p:txBody>
      </p:sp>
    </p:spTree>
    <p:extLst>
      <p:ext uri="{BB962C8B-B14F-4D97-AF65-F5344CB8AC3E}">
        <p14:creationId xmlns:p14="http://schemas.microsoft.com/office/powerpoint/2010/main" val="34665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6/45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848959B-EBCB-4752-8E55-B2D98212B28B}"/>
              </a:ext>
            </a:extLst>
          </p:cNvPr>
          <p:cNvSpPr txBox="1"/>
          <p:nvPr/>
        </p:nvSpPr>
        <p:spPr>
          <a:xfrm>
            <a:off x="1968954" y="1023546"/>
            <a:ext cx="1007191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Déterminé par 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sz="2000" dirty="0"/>
              <a:t>Méthodes expérimentales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sz="2000" dirty="0"/>
              <a:t>Méthodes de prédiction informatique</a:t>
            </a:r>
          </a:p>
        </p:txBody>
      </p:sp>
      <p:pic>
        <p:nvPicPr>
          <p:cNvPr id="8194" name="Picture 2" descr="Experimental - Free education icons">
            <a:extLst>
              <a:ext uri="{FF2B5EF4-FFF2-40B4-BE49-F238E27FC236}">
                <a16:creationId xmlns:a16="http://schemas.microsoft.com/office/drawing/2014/main" id="{B04529E5-0B60-4FF5-B9AF-418E31FB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181" y="805660"/>
            <a:ext cx="1865393" cy="18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9F7D19-720C-4BEC-B4BE-815D156655FD}"/>
              </a:ext>
            </a:extLst>
          </p:cNvPr>
          <p:cNvCxnSpPr>
            <a:cxnSpLocks/>
          </p:cNvCxnSpPr>
          <p:nvPr/>
        </p:nvCxnSpPr>
        <p:spPr>
          <a:xfrm>
            <a:off x="6553200" y="1809750"/>
            <a:ext cx="16478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E45FCA4-9859-4A14-91A4-145243886731}"/>
              </a:ext>
            </a:extLst>
          </p:cNvPr>
          <p:cNvCxnSpPr>
            <a:cxnSpLocks/>
          </p:cNvCxnSpPr>
          <p:nvPr/>
        </p:nvCxnSpPr>
        <p:spPr>
          <a:xfrm>
            <a:off x="4629150" y="2590800"/>
            <a:ext cx="0" cy="800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7587F493-7148-46D2-806A-23D4442848B4}"/>
              </a:ext>
            </a:extLst>
          </p:cNvPr>
          <p:cNvSpPr txBox="1"/>
          <p:nvPr/>
        </p:nvSpPr>
        <p:spPr>
          <a:xfrm>
            <a:off x="1968954" y="3415563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Particulièrement développé en 2012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B92B85F-FCB4-45DB-A186-922833DA4DE0}"/>
              </a:ext>
            </a:extLst>
          </p:cNvPr>
          <p:cNvSpPr txBox="1"/>
          <p:nvPr/>
        </p:nvSpPr>
        <p:spPr>
          <a:xfrm>
            <a:off x="6303575" y="3520099"/>
            <a:ext cx="530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Constitue une avancée majeur en Bio-Informatique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052732-13E1-4205-99BB-52B334AE95D2}"/>
              </a:ext>
            </a:extLst>
          </p:cNvPr>
          <p:cNvSpPr txBox="1"/>
          <p:nvPr/>
        </p:nvSpPr>
        <p:spPr>
          <a:xfrm>
            <a:off x="2403002" y="3990335"/>
            <a:ext cx="794932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/>
              <a:t>AlphaFold2 développé par Google en 2021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/>
              <a:t>Utilisation de l’IA avec des réseaux de neurones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/>
              <a:t>Précision équivalente aux méthodes expérimentales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/>
              <a:t>À obtenu un prix Nobel en 2 ans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/>
              <a:t>Moins couteux et plus rapide </a:t>
            </a:r>
          </a:p>
        </p:txBody>
      </p:sp>
      <p:pic>
        <p:nvPicPr>
          <p:cNvPr id="34" name="Picture 2" descr="AlphaFold: La Revolución en la Investigación Biológica | Blog de Crownet">
            <a:extLst>
              <a:ext uri="{FF2B5EF4-FFF2-40B4-BE49-F238E27FC236}">
                <a16:creationId xmlns:a16="http://schemas.microsoft.com/office/drawing/2014/main" id="{DB85BB08-AF3B-4B6E-B78C-851DF8859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t="23864" r="36406" b="23600"/>
          <a:stretch/>
        </p:blipFill>
        <p:spPr bwMode="auto">
          <a:xfrm>
            <a:off x="8954179" y="4183872"/>
            <a:ext cx="1533396" cy="176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F551CF5-A2F8-4930-9E59-DCAD66B0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72" y="4193750"/>
            <a:ext cx="3198812" cy="2387567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7/45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F6B706F-5989-46E8-AFDA-7FF6A1B9F232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Limite d’</a:t>
            </a:r>
            <a:r>
              <a:rPr lang="fr-FR" sz="2800" dirty="0" err="1"/>
              <a:t>AlphaFold</a:t>
            </a:r>
            <a:r>
              <a:rPr lang="fr-FR" sz="2800" dirty="0"/>
              <a:t> 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B629936B-5C33-4B1F-ACB6-E5742E483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DAE297CC-598A-4014-9BFD-D9A96C3A1538}"/>
              </a:ext>
            </a:extLst>
          </p:cNvPr>
          <p:cNvCxnSpPr>
            <a:cxnSpLocks/>
          </p:cNvCxnSpPr>
          <p:nvPr/>
        </p:nvCxnSpPr>
        <p:spPr>
          <a:xfrm flipV="1">
            <a:off x="6145982" y="3290336"/>
            <a:ext cx="1418313" cy="13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1C050A7-4DCF-4E0A-9051-20D52E1CD85E}"/>
              </a:ext>
            </a:extLst>
          </p:cNvPr>
          <p:cNvCxnSpPr/>
          <p:nvPr/>
        </p:nvCxnSpPr>
        <p:spPr>
          <a:xfrm>
            <a:off x="9144066" y="5254986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D108EB2-1E03-4AAA-AA07-BF618A6E8D13}"/>
              </a:ext>
            </a:extLst>
          </p:cNvPr>
          <p:cNvCxnSpPr/>
          <p:nvPr/>
        </p:nvCxnSpPr>
        <p:spPr>
          <a:xfrm>
            <a:off x="10189774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0D6E0E-6DC8-41B2-8B94-54D82CC79AA9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7414E92-43CF-4695-B09B-825BEE5D7F3C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88CA6921-34A1-429F-8BCC-A8306AB8D8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864331" y="273498"/>
            <a:ext cx="2632348" cy="2145853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7F9DE87C-DE75-4F97-B72B-8E8EAF178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156" y="2274325"/>
            <a:ext cx="2621265" cy="1919425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58A1A97-FA8B-4D58-89A9-F3CBA2890F8F}"/>
              </a:ext>
            </a:extLst>
          </p:cNvPr>
          <p:cNvCxnSpPr/>
          <p:nvPr/>
        </p:nvCxnSpPr>
        <p:spPr>
          <a:xfrm>
            <a:off x="9144066" y="11700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125C925-50E6-46BE-BCE1-05B7889DFFD7}"/>
              </a:ext>
            </a:extLst>
          </p:cNvPr>
          <p:cNvSpPr txBox="1"/>
          <p:nvPr/>
        </p:nvSpPr>
        <p:spPr>
          <a:xfrm>
            <a:off x="2207145" y="1129947"/>
            <a:ext cx="89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Ne va prédire qu’une conformation par protéine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F551CF5-A2F8-4930-9E59-DCAD66B0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72" y="4193750"/>
            <a:ext cx="3198812" cy="2387567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7/45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F6B706F-5989-46E8-AFDA-7FF6A1B9F232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Limite d’</a:t>
            </a:r>
            <a:r>
              <a:rPr lang="fr-FR" sz="2800" dirty="0" err="1"/>
              <a:t>AlphaFold</a:t>
            </a:r>
            <a:r>
              <a:rPr lang="fr-FR" sz="2800" dirty="0"/>
              <a:t> 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B629936B-5C33-4B1F-ACB6-E5742E483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1C050A7-4DCF-4E0A-9051-20D52E1CD85E}"/>
              </a:ext>
            </a:extLst>
          </p:cNvPr>
          <p:cNvCxnSpPr/>
          <p:nvPr/>
        </p:nvCxnSpPr>
        <p:spPr>
          <a:xfrm>
            <a:off x="9144066" y="5254986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D108EB2-1E03-4AAA-AA07-BF618A6E8D13}"/>
              </a:ext>
            </a:extLst>
          </p:cNvPr>
          <p:cNvCxnSpPr/>
          <p:nvPr/>
        </p:nvCxnSpPr>
        <p:spPr>
          <a:xfrm>
            <a:off x="10189774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0D6E0E-6DC8-41B2-8B94-54D82CC79AA9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7414E92-43CF-4695-B09B-825BEE5D7F3C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88CA6921-34A1-429F-8BCC-A8306AB8D8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864331" y="273498"/>
            <a:ext cx="2632348" cy="2145853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58A1A97-FA8B-4D58-89A9-F3CBA2890F8F}"/>
              </a:ext>
            </a:extLst>
          </p:cNvPr>
          <p:cNvCxnSpPr/>
          <p:nvPr/>
        </p:nvCxnSpPr>
        <p:spPr>
          <a:xfrm>
            <a:off x="9144066" y="11700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ECF49ED-762C-4866-9B30-EE085B4A98EE}"/>
              </a:ext>
            </a:extLst>
          </p:cNvPr>
          <p:cNvSpPr txBox="1"/>
          <p:nvPr/>
        </p:nvSpPr>
        <p:spPr>
          <a:xfrm>
            <a:off x="8324850" y="231457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ouverte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725BE5C-535D-4949-9C58-6BA256D075CA}"/>
              </a:ext>
            </a:extLst>
          </p:cNvPr>
          <p:cNvSpPr txBox="1"/>
          <p:nvPr/>
        </p:nvSpPr>
        <p:spPr>
          <a:xfrm>
            <a:off x="8439279" y="38566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fermée</a:t>
            </a:r>
          </a:p>
        </p:txBody>
      </p:sp>
      <p:pic>
        <p:nvPicPr>
          <p:cNvPr id="74" name="Picture 2" descr="Médicament - Icônes médical gratuites">
            <a:extLst>
              <a:ext uri="{FF2B5EF4-FFF2-40B4-BE49-F238E27FC236}">
                <a16:creationId xmlns:a16="http://schemas.microsoft.com/office/drawing/2014/main" id="{701DA5E6-5E9A-42DE-91B6-C74B03ED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8935">
            <a:off x="9713884" y="1185129"/>
            <a:ext cx="412052" cy="4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244E1E78-3338-4C6E-BF8B-ABC494189672}"/>
              </a:ext>
            </a:extLst>
          </p:cNvPr>
          <p:cNvSpPr txBox="1"/>
          <p:nvPr/>
        </p:nvSpPr>
        <p:spPr>
          <a:xfrm>
            <a:off x="2207145" y="1129947"/>
            <a:ext cx="54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Ne va prédire qu’une conformation par protéine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15D9FC58-583C-4C9A-814B-37A68B36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00" y="1529190"/>
            <a:ext cx="2991228" cy="238756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2CB2D7E-07AA-4982-9033-A44BB0265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9" b="14028"/>
          <a:stretch/>
        </p:blipFill>
        <p:spPr>
          <a:xfrm>
            <a:off x="7012023" y="1808201"/>
            <a:ext cx="2632348" cy="2145853"/>
          </a:xfrm>
          <a:prstGeom prst="rect">
            <a:avLst/>
          </a:prstGeom>
        </p:spPr>
      </p:pic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8/45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F6B706F-5989-46E8-AFDA-7FF6A1B9F232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Limite d’</a:t>
            </a:r>
            <a:r>
              <a:rPr lang="fr-FR" sz="2800" dirty="0" err="1"/>
              <a:t>AlphaFold</a:t>
            </a:r>
            <a:r>
              <a:rPr lang="fr-FR" sz="2800" dirty="0"/>
              <a:t>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44E1E78-3338-4C6E-BF8B-ABC494189672}"/>
              </a:ext>
            </a:extLst>
          </p:cNvPr>
          <p:cNvSpPr txBox="1"/>
          <p:nvPr/>
        </p:nvSpPr>
        <p:spPr>
          <a:xfrm>
            <a:off x="2207145" y="1129947"/>
            <a:ext cx="5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Ne va prédire qu’une conformation par protéine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E474C3-E724-47DC-B340-F8B41DA0EB67}"/>
              </a:ext>
            </a:extLst>
          </p:cNvPr>
          <p:cNvSpPr/>
          <p:nvPr/>
        </p:nvSpPr>
        <p:spPr>
          <a:xfrm>
            <a:off x="7324234" y="3958601"/>
            <a:ext cx="143913" cy="177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7DF4EA-56E4-428E-A5A0-9BB7B7FED13B}"/>
              </a:ext>
            </a:extLst>
          </p:cNvPr>
          <p:cNvSpPr/>
          <p:nvPr/>
        </p:nvSpPr>
        <p:spPr>
          <a:xfrm>
            <a:off x="7395875" y="4135665"/>
            <a:ext cx="238125" cy="24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96141B-522C-4F60-AB1A-1AE2E397B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248" y="1626436"/>
            <a:ext cx="6309679" cy="466808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279A5F3-F65B-4312-862A-56B7EF6DB6B1}"/>
              </a:ext>
            </a:extLst>
          </p:cNvPr>
          <p:cNvSpPr txBox="1"/>
          <p:nvPr/>
        </p:nvSpPr>
        <p:spPr>
          <a:xfrm>
            <a:off x="8392018" y="4967647"/>
            <a:ext cx="34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5050"/>
                </a:solidFill>
                <a:sym typeface="Wingdings" panose="05000000000000000000" pitchFamily="2" charset="2"/>
              </a:rPr>
              <a:t> structure ouverte prédite dans 67% des cas </a:t>
            </a:r>
            <a:endParaRPr lang="fr-FR" dirty="0">
              <a:solidFill>
                <a:srgbClr val="FF505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2606CE3-0DC1-45BE-909E-E8072B3CC523}"/>
              </a:ext>
            </a:extLst>
          </p:cNvPr>
          <p:cNvSpPr txBox="1"/>
          <p:nvPr/>
        </p:nvSpPr>
        <p:spPr>
          <a:xfrm>
            <a:off x="6548851" y="4153073"/>
            <a:ext cx="84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6"/>
                </a:solidFill>
              </a:rPr>
              <a:t>67%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4F7D27-B2C0-4024-8D91-CBA40F1C714E}"/>
              </a:ext>
            </a:extLst>
          </p:cNvPr>
          <p:cNvSpPr txBox="1"/>
          <p:nvPr/>
        </p:nvSpPr>
        <p:spPr>
          <a:xfrm>
            <a:off x="4961992" y="4077897"/>
            <a:ext cx="84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33%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5D6EBEC-543C-4482-8B61-0E4502F06D58}"/>
              </a:ext>
            </a:extLst>
          </p:cNvPr>
          <p:cNvCxnSpPr/>
          <p:nvPr/>
        </p:nvCxnSpPr>
        <p:spPr>
          <a:xfrm>
            <a:off x="4629216" y="24273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4AC4847-6F95-4FFC-8271-ECA219E83400}"/>
              </a:ext>
            </a:extLst>
          </p:cNvPr>
          <p:cNvCxnSpPr/>
          <p:nvPr/>
        </p:nvCxnSpPr>
        <p:spPr>
          <a:xfrm>
            <a:off x="5457891" y="24273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23CF439-BADF-4DDC-A512-8C935E76FA35}"/>
              </a:ext>
            </a:extLst>
          </p:cNvPr>
          <p:cNvCxnSpPr/>
          <p:nvPr/>
        </p:nvCxnSpPr>
        <p:spPr>
          <a:xfrm>
            <a:off x="8392018" y="2698775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C366CD-83A5-4C9E-B43A-0213AD74636C}"/>
              </a:ext>
            </a:extLst>
          </p:cNvPr>
          <p:cNvCxnSpPr/>
          <p:nvPr/>
        </p:nvCxnSpPr>
        <p:spPr>
          <a:xfrm>
            <a:off x="5429382" y="507526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17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9/45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8D67AA-21CD-4150-AEA5-431F953154BA}"/>
              </a:ext>
            </a:extLst>
          </p:cNvPr>
          <p:cNvSpPr txBox="1"/>
          <p:nvPr/>
        </p:nvSpPr>
        <p:spPr>
          <a:xfrm>
            <a:off x="1869648" y="1350866"/>
            <a:ext cx="9952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L’objectif du stage </a:t>
            </a:r>
          </a:p>
          <a:p>
            <a:pPr algn="ctr"/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Amélioration des prédictions d’</a:t>
            </a:r>
            <a:r>
              <a:rPr lang="fr-FR" sz="3200" dirty="0" err="1"/>
              <a:t>AlphaFold</a:t>
            </a:r>
            <a:r>
              <a:rPr lang="fr-FR" sz="3200" dirty="0"/>
              <a:t> dans l’obtention des formes ouvertes et fermées d’une protéine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AF506D0-C12F-4EC0-AAA7-A7D55C41D299}"/>
              </a:ext>
            </a:extLst>
          </p:cNvPr>
          <p:cNvCxnSpPr/>
          <p:nvPr/>
        </p:nvCxnSpPr>
        <p:spPr>
          <a:xfrm>
            <a:off x="2339222" y="2680492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9A2AEEB-ADFA-4B79-B512-BEF78C32E949}"/>
              </a:ext>
            </a:extLst>
          </p:cNvPr>
          <p:cNvCxnSpPr/>
          <p:nvPr/>
        </p:nvCxnSpPr>
        <p:spPr>
          <a:xfrm>
            <a:off x="2339222" y="3943684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0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10/45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4B392E-F8E3-4481-ABE6-8AA9FF624432}"/>
              </a:ext>
            </a:extLst>
          </p:cNvPr>
          <p:cNvSpPr txBox="1"/>
          <p:nvPr/>
        </p:nvSpPr>
        <p:spPr>
          <a:xfrm>
            <a:off x="2035818" y="478173"/>
            <a:ext cx="9932474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800" u="sng" dirty="0"/>
              <a:t>Sommaire :</a:t>
            </a:r>
          </a:p>
          <a:p>
            <a:pPr>
              <a:lnSpc>
                <a:spcPct val="200000"/>
              </a:lnSpc>
            </a:pPr>
            <a:endParaRPr lang="fr-FR" sz="2000" u="sng" dirty="0"/>
          </a:p>
          <a:p>
            <a:pPr algn="just">
              <a:lnSpc>
                <a:spcPct val="200000"/>
              </a:lnSpc>
            </a:pPr>
            <a:r>
              <a:rPr lang="fr-FR" sz="2000" dirty="0"/>
              <a:t>I- Introduction --------------------------------------------------------------------------------------------- 1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II- Contexte du stage ------------------------------------------------------------------------------------- 11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III- Le projet ------------------------------------------------------------------------------------------------ 14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IV- Résultats ----------------------------------------------------------------------------------------------- 26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V- Perspectives  ------------------------------------------------------------------------------------------  39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VII- Conclusion -------------------------------------------------------------------------------------------  42</a:t>
            </a:r>
          </a:p>
        </p:txBody>
      </p:sp>
    </p:spTree>
    <p:extLst>
      <p:ext uri="{BB962C8B-B14F-4D97-AF65-F5344CB8AC3E}">
        <p14:creationId xmlns:p14="http://schemas.microsoft.com/office/powerpoint/2010/main" val="18708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11/45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D535BB-5ADC-4B6B-8735-9719A4F63642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526E05-740B-4D04-9EEB-ECDAF65A5370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Présentation de l’entreprise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B63109-ACAF-4BB5-8E65-079701CD2735}"/>
              </a:ext>
            </a:extLst>
          </p:cNvPr>
          <p:cNvSpPr txBox="1"/>
          <p:nvPr/>
        </p:nvSpPr>
        <p:spPr>
          <a:xfrm>
            <a:off x="5850079" y="2240659"/>
            <a:ext cx="597550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Institut de Biologie Intégrative de la Cellule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Regroupe 60 équipes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Plus de 600 personnes : ingénieur, chercheur, techniciens et doctorants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Cherche à comprendre fonctionnement de la cellule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Comprendre conséquence des changements moléculaires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2CDA62-EF85-454A-AB6B-E041EB816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0" y="2634943"/>
            <a:ext cx="2548556" cy="21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11/45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6DDCA1-65E7-4806-835A-C669E9B9C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0" y="2634943"/>
            <a:ext cx="2548556" cy="21048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DFD136-26A6-4411-89EB-743C63A0F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7" y="648006"/>
            <a:ext cx="1852898" cy="185289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83A02B-A5FA-43A7-B7C5-2E2D3FE7BD71}"/>
              </a:ext>
            </a:extLst>
          </p:cNvPr>
          <p:cNvCxnSpPr>
            <a:cxnSpLocks/>
          </p:cNvCxnSpPr>
          <p:nvPr/>
        </p:nvCxnSpPr>
        <p:spPr>
          <a:xfrm flipV="1">
            <a:off x="5393482" y="1897753"/>
            <a:ext cx="1701405" cy="926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21020AB-2A42-4822-B962-E38192F7FDEB}"/>
              </a:ext>
            </a:extLst>
          </p:cNvPr>
          <p:cNvSpPr txBox="1"/>
          <p:nvPr/>
        </p:nvSpPr>
        <p:spPr>
          <a:xfrm>
            <a:off x="6379805" y="3266364"/>
            <a:ext cx="534124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Centre National de la Recherche Scientifique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Crée en 1939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Physique, biologie, sciences humaines et sociales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D5E0F8-796D-4FAF-983B-42775D681C95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F11CE17-78C9-4167-A98B-FA2CBA0E5BFE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66828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12157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0"/>
            <a:ext cx="1351722" cy="6858000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1C7FA9-DB4E-41FD-8A04-9425809D3A85}"/>
              </a:ext>
            </a:extLst>
          </p:cNvPr>
          <p:cNvSpPr/>
          <p:nvPr/>
        </p:nvSpPr>
        <p:spPr>
          <a:xfrm>
            <a:off x="-58723" y="0"/>
            <a:ext cx="12250723" cy="6858000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sppices">
            <a:extLst>
              <a:ext uri="{FF2B5EF4-FFF2-40B4-BE49-F238E27FC236}">
                <a16:creationId xmlns:a16="http://schemas.microsoft.com/office/drawing/2014/main" id="{227039BD-50A8-4283-A2E6-5A1D4533B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89648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85645" y1="23535" x2="85645" y2="23535"/>
                        <a14:foregroundMark x1="87988" y1="18652" x2="87988" y2="18652"/>
                        <a14:foregroundMark x1="79199" y1="8887" x2="79199" y2="8887"/>
                        <a14:foregroundMark x1="75977" y1="10840" x2="75977" y2="10840"/>
                        <a14:foregroundMark x1="76660" y1="9277" x2="76660" y2="9277"/>
                        <a14:foregroundMark x1="76660" y1="9277" x2="76660" y2="9277"/>
                        <a14:foregroundMark x1="79688" y1="27539" x2="79688" y2="27539"/>
                        <a14:foregroundMark x1="83105" y1="28711" x2="83105" y2="28711"/>
                        <a14:foregroundMark x1="83887" y1="28516" x2="83887" y2="28516"/>
                        <a14:foregroundMark x1="74316" y1="11719" x2="74316" y2="11719"/>
                        <a14:foregroundMark x1="17090" y1="6641" x2="17090" y2="6641"/>
                        <a14:foregroundMark x1="12402" y1="10352" x2="12402" y2="10352"/>
                        <a14:foregroundMark x1="12109" y1="11621" x2="12109" y2="11621"/>
                        <a14:foregroundMark x1="13574" y1="12402" x2="13574" y2="12402"/>
                        <a14:foregroundMark x1="13477" y1="14355" x2="13477" y2="14355"/>
                        <a14:foregroundMark x1="12500" y1="14941" x2="12500" y2="14941"/>
                        <a14:foregroundMark x1="13867" y1="14355" x2="13867" y2="14355"/>
                        <a14:foregroundMark x1="12598" y1="9961" x2="12598" y2="9961"/>
                        <a14:foregroundMark x1="13086" y1="9766" x2="13086" y2="9766"/>
                        <a14:foregroundMark x1="12598" y1="10156" x2="12598" y2="10156"/>
                        <a14:foregroundMark x1="13184" y1="9766" x2="13184" y2="9766"/>
                        <a14:foregroundMark x1="55371" y1="9277" x2="55371" y2="9277"/>
                        <a14:foregroundMark x1="56836" y1="8691" x2="56836" y2="8691"/>
                        <a14:foregroundMark x1="74219" y1="11523" x2="74219" y2="11523"/>
                        <a14:foregroundMark x1="73730" y1="11523" x2="73730" y2="11523"/>
                        <a14:foregroundMark x1="79297" y1="12793" x2="79297" y2="12793"/>
                        <a14:foregroundMark x1="78711" y1="8301" x2="78711" y2="8301"/>
                        <a14:foregroundMark x1="77148" y1="8398" x2="77148" y2="8398"/>
                        <a14:foregroundMark x1="76172" y1="10254" x2="76172" y2="10254"/>
                        <a14:foregroundMark x1="76367" y1="9473" x2="76367" y2="9473"/>
                        <a14:foregroundMark x1="75977" y1="10840" x2="75977" y2="10840"/>
                        <a14:foregroundMark x1="75684" y1="11230" x2="75684" y2="11230"/>
                        <a14:foregroundMark x1="81836" y1="27734" x2="81836" y2="27734"/>
                        <a14:foregroundMark x1="82422" y1="28320" x2="82422" y2="28320"/>
                        <a14:foregroundMark x1="80566" y1="26953" x2="80566" y2="26953"/>
                        <a14:foregroundMark x1="83301" y1="24414" x2="83301" y2="24414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13477" y1="12207" x2="13477" y2="12207"/>
                        <a14:backgroundMark x1="42676" y1="25977" x2="42676" y2="25977"/>
                        <a14:backgroundMark x1="39063" y1="18262" x2="39063" y2="18262"/>
                        <a14:backgroundMark x1="38477" y1="10352" x2="38477" y2="10352"/>
                        <a14:backgroundMark x1="44727" y1="13086" x2="44727" y2="13086"/>
                        <a14:backgroundMark x1="44824" y1="16211" x2="44824" y2="16211"/>
                        <a14:backgroundMark x1="46484" y1="20020" x2="46484" y2="20020"/>
                        <a14:backgroundMark x1="56055" y1="10352" x2="56055" y2="10352"/>
                        <a14:backgroundMark x1="57031" y1="17090" x2="57031" y2="17090"/>
                        <a14:backgroundMark x1="63184" y1="13281" x2="63184" y2="13281"/>
                        <a14:backgroundMark x1="77734" y1="12012" x2="77734" y2="12012"/>
                        <a14:backgroundMark x1="80859" y1="11719" x2="80859" y2="11719"/>
                        <a14:backgroundMark x1="79199" y1="22266" x2="79199" y2="22266"/>
                        <a14:backgroundMark x1="76660" y1="11133" x2="76660" y2="11133"/>
                        <a14:backgroundMark x1="87598" y1="21094" x2="87598" y2="21094"/>
                        <a14:backgroundMark x1="87305" y1="21777" x2="87305" y2="21777"/>
                        <a14:backgroundMark x1="27344" y1="37402" x2="27344" y2="37402"/>
                        <a14:backgroundMark x1="28809" y1="35352" x2="28809" y2="35352"/>
                        <a14:backgroundMark x1="41309" y1="34863" x2="41309" y2="34863"/>
                        <a14:backgroundMark x1="13086" y1="9668" x2="13086" y2="9668"/>
                        <a14:backgroundMark x1="12598" y1="10059" x2="12598" y2="10059"/>
                        <a14:backgroundMark x1="12500" y1="10156" x2="12500" y2="10156"/>
                        <a14:backgroundMark x1="12207" y1="10645" x2="12207" y2="10645"/>
                        <a14:backgroundMark x1="12207" y1="15039" x2="12207" y2="15039"/>
                        <a14:backgroundMark x1="13477" y1="14551" x2="13477" y2="14551"/>
                        <a14:backgroundMark x1="14063" y1="14355" x2="14063" y2="14355"/>
                        <a14:backgroundMark x1="40039" y1="35938" x2="40039" y2="35938"/>
                        <a14:backgroundMark x1="39355" y1="38574" x2="39355" y2="38574"/>
                        <a14:backgroundMark x1="39551" y1="37891" x2="39551" y2="37891"/>
                        <a14:backgroundMark x1="26563" y1="41504" x2="26563" y2="41504"/>
                        <a14:backgroundMark x1="83789" y1="27344" x2="83789" y2="2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07" b="49363"/>
          <a:stretch/>
        </p:blipFill>
        <p:spPr>
          <a:xfrm>
            <a:off x="3565321" y="4556870"/>
            <a:ext cx="5345026" cy="20825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D7333E-4B32-4EDE-B312-057360885834}"/>
              </a:ext>
            </a:extLst>
          </p:cNvPr>
          <p:cNvSpPr/>
          <p:nvPr/>
        </p:nvSpPr>
        <p:spPr>
          <a:xfrm>
            <a:off x="504737" y="423034"/>
            <a:ext cx="11182525" cy="3918156"/>
          </a:xfrm>
          <a:prstGeom prst="rect">
            <a:avLst/>
          </a:prstGeom>
          <a:solidFill>
            <a:schemeClr val="bg1"/>
          </a:solidFill>
          <a:ln w="9525">
            <a:solidFill>
              <a:srgbClr val="C2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1AFBF0-59CB-4CDA-8938-8043DFE71437}"/>
              </a:ext>
            </a:extLst>
          </p:cNvPr>
          <p:cNvSpPr txBox="1"/>
          <p:nvPr/>
        </p:nvSpPr>
        <p:spPr>
          <a:xfrm>
            <a:off x="1029904" y="687911"/>
            <a:ext cx="10132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Pipeline pour l’amélioration d’AlphaFold2 sur la modélisation des conformations alternatives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6F68E76-429C-4F52-98FB-375199E1C847}"/>
              </a:ext>
            </a:extLst>
          </p:cNvPr>
          <p:cNvSpPr txBox="1"/>
          <p:nvPr/>
        </p:nvSpPr>
        <p:spPr>
          <a:xfrm>
            <a:off x="3462729" y="2315951"/>
            <a:ext cx="520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Julie DANIEL</a:t>
            </a:r>
          </a:p>
          <a:p>
            <a:pPr algn="ctr"/>
            <a:r>
              <a:rPr lang="fr-FR" dirty="0"/>
              <a:t>Stage M2 - Encadré par Diego </a:t>
            </a:r>
            <a:r>
              <a:rPr lang="fr-FR" dirty="0" err="1"/>
              <a:t>Zea</a:t>
            </a:r>
            <a:endParaRPr lang="fr-FR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D6FAF41-5CB7-4472-9780-BAD0232F551F}"/>
              </a:ext>
            </a:extLst>
          </p:cNvPr>
          <p:cNvCxnSpPr/>
          <p:nvPr/>
        </p:nvCxnSpPr>
        <p:spPr>
          <a:xfrm>
            <a:off x="1647006" y="2217541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0ACA653B-D16D-4B55-8C19-FF6610F25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6" y="3089102"/>
            <a:ext cx="1408587" cy="116336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7FF0218-A509-47E0-BF26-992AB087A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78" y="3373487"/>
            <a:ext cx="1870394" cy="5564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9665015-4016-484F-AB2E-081CFB9E7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84" y="3158912"/>
            <a:ext cx="985648" cy="98564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916B8C4-ADD5-419D-ADC2-BE0B11586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0" y="3177962"/>
            <a:ext cx="985648" cy="985648"/>
          </a:xfrm>
          <a:prstGeom prst="rect">
            <a:avLst/>
          </a:prstGeom>
        </p:spPr>
      </p:pic>
      <p:pic>
        <p:nvPicPr>
          <p:cNvPr id="23" name="Picture 2" descr="Écosystème de Paris-Saclay | La French Tech Paris-Saclay">
            <a:extLst>
              <a:ext uri="{FF2B5EF4-FFF2-40B4-BE49-F238E27FC236}">
                <a16:creationId xmlns:a16="http://schemas.microsoft.com/office/drawing/2014/main" id="{B73BF2C6-071F-4434-9212-0C40135A9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2141" r="8398" b="22500"/>
          <a:stretch/>
        </p:blipFill>
        <p:spPr bwMode="auto">
          <a:xfrm>
            <a:off x="5045117" y="3266470"/>
            <a:ext cx="2147455" cy="8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0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"/>
    </mc:Choice>
    <mc:Fallback xmlns="">
      <p:transition advClick="0" advTm="1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11/45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9C7845-FD0F-49DB-A70B-1251E1F98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0" y="2634943"/>
            <a:ext cx="2548556" cy="21048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273400-A118-45C3-8BE1-6182112BA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9" y="4723139"/>
            <a:ext cx="1628673" cy="162867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609E19-F6B1-4D8C-87BC-5A29F621718A}"/>
              </a:ext>
            </a:extLst>
          </p:cNvPr>
          <p:cNvCxnSpPr>
            <a:cxnSpLocks/>
          </p:cNvCxnSpPr>
          <p:nvPr/>
        </p:nvCxnSpPr>
        <p:spPr>
          <a:xfrm>
            <a:off x="5450298" y="4373751"/>
            <a:ext cx="1580568" cy="1055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FC297A9-83F8-4F2B-949E-0DB8AC2F6AB7}"/>
              </a:ext>
            </a:extLst>
          </p:cNvPr>
          <p:cNvSpPr txBox="1"/>
          <p:nvPr/>
        </p:nvSpPr>
        <p:spPr>
          <a:xfrm>
            <a:off x="5895080" y="1878636"/>
            <a:ext cx="607321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Commissariat à l’Energie Atomique et aux Energie Alternatives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Crée en 1945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Initialement centré sur les applications de l’énergie nucléaire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Étendu aux énergies renouvelables, à la recherche technologique et au domaine de la santé.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567EDF-9075-4E41-AAAA-306E9353165D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B981D1-F270-40EE-AA89-0B09600A9664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9352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11/45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0BB9A6-0161-48B1-A3ED-7FAFAE7E6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0" y="2634943"/>
            <a:ext cx="2548556" cy="21048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74EF38-C658-47C0-AD0E-3C122B35F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7" y="648006"/>
            <a:ext cx="1852898" cy="1852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D198D0-EF78-4A1E-A14C-E09B8CED0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9" y="4723139"/>
            <a:ext cx="1628673" cy="1628673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6479E3E-8F52-439D-8AE1-ACA70D08A6AB}"/>
              </a:ext>
            </a:extLst>
          </p:cNvPr>
          <p:cNvCxnSpPr>
            <a:cxnSpLocks/>
          </p:cNvCxnSpPr>
          <p:nvPr/>
        </p:nvCxnSpPr>
        <p:spPr>
          <a:xfrm flipV="1">
            <a:off x="5393482" y="1897753"/>
            <a:ext cx="1701405" cy="926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9FA12D2-8F9D-4458-92EE-2A691D313040}"/>
              </a:ext>
            </a:extLst>
          </p:cNvPr>
          <p:cNvCxnSpPr>
            <a:cxnSpLocks/>
          </p:cNvCxnSpPr>
          <p:nvPr/>
        </p:nvCxnSpPr>
        <p:spPr>
          <a:xfrm>
            <a:off x="5450298" y="4373751"/>
            <a:ext cx="1580568" cy="1055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Écosystème de Paris-Saclay | La French Tech Paris-Saclay">
            <a:extLst>
              <a:ext uri="{FF2B5EF4-FFF2-40B4-BE49-F238E27FC236}">
                <a16:creationId xmlns:a16="http://schemas.microsoft.com/office/drawing/2014/main" id="{3C10E83B-82C7-4C76-89AC-19CA9DA37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2141" r="8398" b="22500"/>
          <a:stretch/>
        </p:blipFill>
        <p:spPr bwMode="auto">
          <a:xfrm>
            <a:off x="7491979" y="3132241"/>
            <a:ext cx="2147455" cy="8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3D6BD00-E66B-447E-BBF7-D58B0184A728}"/>
              </a:ext>
            </a:extLst>
          </p:cNvPr>
          <p:cNvCxnSpPr>
            <a:cxnSpLocks/>
          </p:cNvCxnSpPr>
          <p:nvPr/>
        </p:nvCxnSpPr>
        <p:spPr>
          <a:xfrm flipV="1">
            <a:off x="5562795" y="3621843"/>
            <a:ext cx="1532092" cy="9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B64C271-3656-4EDC-84D7-1D7581A60EEE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CA9830-D968-4EEB-8E6E-69407735C0AC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5794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12/45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AFB6D3-B6CA-4869-9803-865B70C937A8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8F02EF-85FB-4744-B8EF-D4527670A2FB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Présentation de l’équipe AMIG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FFFBFD-ACB7-405E-801A-65F19BDB7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354" y="1749258"/>
            <a:ext cx="7715389" cy="45205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DF3F8-5264-4DDA-8135-1CB2962D6E51}"/>
              </a:ext>
            </a:extLst>
          </p:cNvPr>
          <p:cNvSpPr/>
          <p:nvPr/>
        </p:nvSpPr>
        <p:spPr>
          <a:xfrm>
            <a:off x="8133347" y="4649002"/>
            <a:ext cx="2146434" cy="1482291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13/45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512928-FC7B-4258-AE6E-C4C82DF27ED5}"/>
              </a:ext>
            </a:extLst>
          </p:cNvPr>
          <p:cNvSpPr txBox="1"/>
          <p:nvPr/>
        </p:nvSpPr>
        <p:spPr>
          <a:xfrm>
            <a:off x="2480829" y="1853330"/>
            <a:ext cx="534124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-    Réunion équipe entière  </a:t>
            </a:r>
          </a:p>
          <a:p>
            <a:pPr>
              <a:lnSpc>
                <a:spcPct val="150000"/>
              </a:lnSpc>
            </a:pPr>
            <a:r>
              <a:rPr lang="fr-FR" dirty="0"/>
              <a:t>-    Réunion selon </a:t>
            </a:r>
            <a:r>
              <a:rPr lang="fr-FR" dirty="0" err="1"/>
              <a:t>drylab</a:t>
            </a:r>
            <a:r>
              <a:rPr lang="fr-FR" dirty="0"/>
              <a:t>/</a:t>
            </a:r>
            <a:r>
              <a:rPr lang="fr-FR" dirty="0" err="1"/>
              <a:t>wetlab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25F6B6-46FF-448C-8594-9616C23FA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71" y="271987"/>
            <a:ext cx="4185754" cy="31393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2C17F3-8764-4442-BF71-6D4AA47EAF52}"/>
              </a:ext>
            </a:extLst>
          </p:cNvPr>
          <p:cNvSpPr txBox="1"/>
          <p:nvPr/>
        </p:nvSpPr>
        <p:spPr>
          <a:xfrm>
            <a:off x="2310197" y="3184320"/>
            <a:ext cx="472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Environnement de travail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654E8B-8E8A-4346-B30C-914BAA336BAC}"/>
              </a:ext>
            </a:extLst>
          </p:cNvPr>
          <p:cNvSpPr txBox="1"/>
          <p:nvPr/>
        </p:nvSpPr>
        <p:spPr>
          <a:xfrm>
            <a:off x="2480829" y="3846734"/>
            <a:ext cx="632979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-    Données biologiques publiques : PDB, UNIPROT, SIFTS, AFDB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Programmation en Julia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Exécution sur un cluster de calcul à distance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D4394A-0581-4391-AD3D-64E4B67BBD6A}"/>
              </a:ext>
            </a:extLst>
          </p:cNvPr>
          <p:cNvSpPr txBox="1"/>
          <p:nvPr/>
        </p:nvSpPr>
        <p:spPr>
          <a:xfrm>
            <a:off x="1729274" y="351409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II- Contexte du stage :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8303FE-D1C8-43AA-999B-EF11CACED811}"/>
              </a:ext>
            </a:extLst>
          </p:cNvPr>
          <p:cNvSpPr txBox="1"/>
          <p:nvPr/>
        </p:nvSpPr>
        <p:spPr>
          <a:xfrm>
            <a:off x="2233997" y="1226038"/>
            <a:ext cx="45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Organisation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7497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14/45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C48702-8B77-4BC3-A8CE-1CBA4C398799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pic>
        <p:nvPicPr>
          <p:cNvPr id="9" name="sppices">
            <a:extLst>
              <a:ext uri="{FF2B5EF4-FFF2-40B4-BE49-F238E27FC236}">
                <a16:creationId xmlns:a16="http://schemas.microsoft.com/office/drawing/2014/main" id="{9A3B8CDF-11FA-463F-86EC-70C09257C8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1" b="89648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85645" y1="23535" x2="85645" y2="23535"/>
                        <a14:foregroundMark x1="87988" y1="18652" x2="87988" y2="18652"/>
                        <a14:foregroundMark x1="79199" y1="8887" x2="79199" y2="8887"/>
                        <a14:foregroundMark x1="75977" y1="10840" x2="75977" y2="10840"/>
                        <a14:foregroundMark x1="76660" y1="9277" x2="76660" y2="9277"/>
                        <a14:foregroundMark x1="76660" y1="9277" x2="76660" y2="9277"/>
                        <a14:foregroundMark x1="79688" y1="27539" x2="79688" y2="27539"/>
                        <a14:foregroundMark x1="83105" y1="28711" x2="83105" y2="28711"/>
                        <a14:foregroundMark x1="83887" y1="28516" x2="83887" y2="28516"/>
                        <a14:foregroundMark x1="74316" y1="11719" x2="74316" y2="11719"/>
                        <a14:foregroundMark x1="17090" y1="6641" x2="17090" y2="6641"/>
                        <a14:foregroundMark x1="12402" y1="10352" x2="12402" y2="10352"/>
                        <a14:foregroundMark x1="12109" y1="11621" x2="12109" y2="11621"/>
                        <a14:foregroundMark x1="13574" y1="12402" x2="13574" y2="12402"/>
                        <a14:foregroundMark x1="13477" y1="14355" x2="13477" y2="14355"/>
                        <a14:foregroundMark x1="12500" y1="14941" x2="12500" y2="14941"/>
                        <a14:foregroundMark x1="13867" y1="14355" x2="13867" y2="14355"/>
                        <a14:foregroundMark x1="12598" y1="9961" x2="12598" y2="9961"/>
                        <a14:foregroundMark x1="13086" y1="9766" x2="13086" y2="9766"/>
                        <a14:foregroundMark x1="12598" y1="10156" x2="12598" y2="10156"/>
                        <a14:foregroundMark x1="13184" y1="9766" x2="13184" y2="9766"/>
                        <a14:foregroundMark x1="55371" y1="9277" x2="55371" y2="9277"/>
                        <a14:foregroundMark x1="56836" y1="8691" x2="56836" y2="8691"/>
                        <a14:foregroundMark x1="74219" y1="11523" x2="74219" y2="11523"/>
                        <a14:foregroundMark x1="73730" y1="11523" x2="73730" y2="11523"/>
                        <a14:foregroundMark x1="79297" y1="12793" x2="79297" y2="12793"/>
                        <a14:foregroundMark x1="78711" y1="8301" x2="78711" y2="8301"/>
                        <a14:foregroundMark x1="77148" y1="8398" x2="77148" y2="8398"/>
                        <a14:foregroundMark x1="76172" y1="10254" x2="76172" y2="10254"/>
                        <a14:foregroundMark x1="76367" y1="9473" x2="76367" y2="9473"/>
                        <a14:foregroundMark x1="75977" y1="10840" x2="75977" y2="10840"/>
                        <a14:foregroundMark x1="75684" y1="11230" x2="75684" y2="11230"/>
                        <a14:foregroundMark x1="81836" y1="27734" x2="81836" y2="27734"/>
                        <a14:foregroundMark x1="82422" y1="28320" x2="82422" y2="28320"/>
                        <a14:foregroundMark x1="80566" y1="26953" x2="80566" y2="26953"/>
                        <a14:foregroundMark x1="83301" y1="24414" x2="83301" y2="24414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13477" y1="12207" x2="13477" y2="12207"/>
                        <a14:backgroundMark x1="42676" y1="25977" x2="42676" y2="25977"/>
                        <a14:backgroundMark x1="39063" y1="18262" x2="39063" y2="18262"/>
                        <a14:backgroundMark x1="38477" y1="10352" x2="38477" y2="10352"/>
                        <a14:backgroundMark x1="44727" y1="13086" x2="44727" y2="13086"/>
                        <a14:backgroundMark x1="44824" y1="16211" x2="44824" y2="16211"/>
                        <a14:backgroundMark x1="46484" y1="20020" x2="46484" y2="20020"/>
                        <a14:backgroundMark x1="56055" y1="10352" x2="56055" y2="10352"/>
                        <a14:backgroundMark x1="57031" y1="17090" x2="57031" y2="17090"/>
                        <a14:backgroundMark x1="63184" y1="13281" x2="63184" y2="13281"/>
                        <a14:backgroundMark x1="77734" y1="12012" x2="77734" y2="12012"/>
                        <a14:backgroundMark x1="80859" y1="11719" x2="80859" y2="11719"/>
                        <a14:backgroundMark x1="79199" y1="22266" x2="79199" y2="22266"/>
                        <a14:backgroundMark x1="76660" y1="11133" x2="76660" y2="11133"/>
                        <a14:backgroundMark x1="87598" y1="21094" x2="87598" y2="21094"/>
                        <a14:backgroundMark x1="87305" y1="21777" x2="87305" y2="21777"/>
                        <a14:backgroundMark x1="27344" y1="37402" x2="27344" y2="37402"/>
                        <a14:backgroundMark x1="28809" y1="35352" x2="28809" y2="35352"/>
                        <a14:backgroundMark x1="41309" y1="34863" x2="41309" y2="34863"/>
                        <a14:backgroundMark x1="13086" y1="9668" x2="13086" y2="9668"/>
                        <a14:backgroundMark x1="12598" y1="10059" x2="12598" y2="10059"/>
                        <a14:backgroundMark x1="12500" y1="10156" x2="12500" y2="10156"/>
                        <a14:backgroundMark x1="12207" y1="10645" x2="12207" y2="10645"/>
                        <a14:backgroundMark x1="12207" y1="15039" x2="12207" y2="15039"/>
                        <a14:backgroundMark x1="13477" y1="14551" x2="13477" y2="14551"/>
                        <a14:backgroundMark x1="14063" y1="14355" x2="14063" y2="14355"/>
                        <a14:backgroundMark x1="40039" y1="35938" x2="40039" y2="35938"/>
                        <a14:backgroundMark x1="39355" y1="38574" x2="39355" y2="38574"/>
                        <a14:backgroundMark x1="39551" y1="37891" x2="39551" y2="37891"/>
                        <a14:backgroundMark x1="26563" y1="41504" x2="26563" y2="41504"/>
                        <a14:backgroundMark x1="83789" y1="27344" x2="83789" y2="2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07" b="49363"/>
          <a:stretch/>
        </p:blipFill>
        <p:spPr>
          <a:xfrm>
            <a:off x="3182421" y="343215"/>
            <a:ext cx="7178880" cy="27970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88AE9A9-E4F0-4D30-8941-F843FB26A8B7}"/>
              </a:ext>
            </a:extLst>
          </p:cNvPr>
          <p:cNvSpPr txBox="1"/>
          <p:nvPr/>
        </p:nvSpPr>
        <p:spPr>
          <a:xfrm>
            <a:off x="2225046" y="3429000"/>
            <a:ext cx="924178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u="sng" dirty="0"/>
              <a:t>Objectif </a:t>
            </a:r>
            <a:r>
              <a:rPr lang="fr-FR" sz="2000" dirty="0"/>
              <a:t>:  Notation et prédiction des interactions et des conformations des protéines en fonction des signaux évolutifs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/>
              <a:t>Projet de recherche de 4 ans et demi à partir de janvier 2025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/>
              <a:t>Divisé en trois parties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/>
              <a:t>Obtenues financement par ANR de 360 000</a:t>
            </a:r>
            <a:r>
              <a:rPr lang="fr-FR" sz="2000" dirty="0">
                <a:effectLst/>
              </a:rPr>
              <a:t>€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952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15/45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8F6E9-189A-4188-861C-E6313005FA72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572989-9AF6-433E-B12B-91178ADCF9AE}"/>
              </a:ext>
            </a:extLst>
          </p:cNvPr>
          <p:cNvSpPr txBox="1"/>
          <p:nvPr/>
        </p:nvSpPr>
        <p:spPr>
          <a:xfrm>
            <a:off x="1912510" y="1350866"/>
            <a:ext cx="9866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L’objectif du stage </a:t>
            </a:r>
          </a:p>
          <a:p>
            <a:pPr algn="ctr"/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Amélioration des prédictions d’</a:t>
            </a:r>
            <a:r>
              <a:rPr lang="fr-FR" sz="3200" dirty="0" err="1"/>
              <a:t>AlphaFold</a:t>
            </a:r>
            <a:r>
              <a:rPr lang="fr-FR" sz="3200" dirty="0"/>
              <a:t> dans l’obtention des formes ouvertes et fermées d’une protéine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0F28CBB-C7A6-4E10-8B69-AF72AECB4E92}"/>
              </a:ext>
            </a:extLst>
          </p:cNvPr>
          <p:cNvCxnSpPr/>
          <p:nvPr/>
        </p:nvCxnSpPr>
        <p:spPr>
          <a:xfrm>
            <a:off x="2339222" y="2680492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17AAB53-5D67-4F34-ABF9-83AD04996809}"/>
              </a:ext>
            </a:extLst>
          </p:cNvPr>
          <p:cNvCxnSpPr/>
          <p:nvPr/>
        </p:nvCxnSpPr>
        <p:spPr>
          <a:xfrm>
            <a:off x="2339222" y="3943684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5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F551CF5-A2F8-4930-9E59-DCAD66B0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269" y="4136783"/>
            <a:ext cx="2978472" cy="2223107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16/45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B629936B-5C33-4B1F-ACB6-E5742E483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1C050A7-4DCF-4E0A-9051-20D52E1CD85E}"/>
              </a:ext>
            </a:extLst>
          </p:cNvPr>
          <p:cNvCxnSpPr/>
          <p:nvPr/>
        </p:nvCxnSpPr>
        <p:spPr>
          <a:xfrm>
            <a:off x="9077391" y="509312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D108EB2-1E03-4AAA-AA07-BF618A6E8D13}"/>
              </a:ext>
            </a:extLst>
          </p:cNvPr>
          <p:cNvCxnSpPr/>
          <p:nvPr/>
        </p:nvCxnSpPr>
        <p:spPr>
          <a:xfrm>
            <a:off x="10027849" y="5136897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0D6E0E-6DC8-41B2-8B94-54D82CC79AA9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7414E92-43CF-4695-B09B-825BEE5D7F3C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88CA6921-34A1-429F-8BCC-A8306AB8D8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864331" y="273498"/>
            <a:ext cx="2632348" cy="2145853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58A1A97-FA8B-4D58-89A9-F3CBA2890F8F}"/>
              </a:ext>
            </a:extLst>
          </p:cNvPr>
          <p:cNvCxnSpPr/>
          <p:nvPr/>
        </p:nvCxnSpPr>
        <p:spPr>
          <a:xfrm>
            <a:off x="9144066" y="11700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ECF49ED-762C-4866-9B30-EE085B4A98EE}"/>
              </a:ext>
            </a:extLst>
          </p:cNvPr>
          <p:cNvSpPr txBox="1"/>
          <p:nvPr/>
        </p:nvSpPr>
        <p:spPr>
          <a:xfrm>
            <a:off x="8324850" y="231457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ouverte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725BE5C-535D-4949-9C58-6BA256D075CA}"/>
              </a:ext>
            </a:extLst>
          </p:cNvPr>
          <p:cNvSpPr txBox="1"/>
          <p:nvPr/>
        </p:nvSpPr>
        <p:spPr>
          <a:xfrm>
            <a:off x="8439279" y="38566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fermée</a:t>
            </a:r>
          </a:p>
        </p:txBody>
      </p:sp>
      <p:pic>
        <p:nvPicPr>
          <p:cNvPr id="74" name="Picture 2" descr="Médicament - Icônes médical gratuites">
            <a:extLst>
              <a:ext uri="{FF2B5EF4-FFF2-40B4-BE49-F238E27FC236}">
                <a16:creationId xmlns:a16="http://schemas.microsoft.com/office/drawing/2014/main" id="{701DA5E6-5E9A-42DE-91B6-C74B03ED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8935">
            <a:off x="9713884" y="1185129"/>
            <a:ext cx="412052" cy="4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FA9B7E6-814E-48F3-A201-E515F54B0E53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B1173D-7269-4852-9FA5-38FC2B646F87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Contexte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3A969B-7E04-4D6B-9D95-5292F9BDA617}"/>
              </a:ext>
            </a:extLst>
          </p:cNvPr>
          <p:cNvSpPr txBox="1"/>
          <p:nvPr/>
        </p:nvSpPr>
        <p:spPr>
          <a:xfrm>
            <a:off x="1594106" y="4352292"/>
            <a:ext cx="513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FF5050"/>
                </a:solidFill>
                <a:sym typeface="Wingdings" panose="05000000000000000000" pitchFamily="2" charset="2"/>
              </a:rPr>
              <a:t> L</a:t>
            </a:r>
            <a:r>
              <a:rPr lang="fr-FR" dirty="0">
                <a:solidFill>
                  <a:srgbClr val="FF5050"/>
                </a:solidFill>
              </a:rPr>
              <a:t>a séquence ne suffit pas pour prédire de manière fiable la forme et la fonction d’une protéine</a:t>
            </a:r>
          </a:p>
        </p:txBody>
      </p:sp>
    </p:spTree>
    <p:extLst>
      <p:ext uri="{BB962C8B-B14F-4D97-AF65-F5344CB8AC3E}">
        <p14:creationId xmlns:p14="http://schemas.microsoft.com/office/powerpoint/2010/main" val="38911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F551CF5-A2F8-4930-9E59-DCAD66B0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269" y="4136783"/>
            <a:ext cx="2978472" cy="2223107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16/45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B629936B-5C33-4B1F-ACB6-E5742E483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1C050A7-4DCF-4E0A-9051-20D52E1CD85E}"/>
              </a:ext>
            </a:extLst>
          </p:cNvPr>
          <p:cNvCxnSpPr/>
          <p:nvPr/>
        </p:nvCxnSpPr>
        <p:spPr>
          <a:xfrm>
            <a:off x="9077391" y="509312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D108EB2-1E03-4AAA-AA07-BF618A6E8D13}"/>
              </a:ext>
            </a:extLst>
          </p:cNvPr>
          <p:cNvCxnSpPr/>
          <p:nvPr/>
        </p:nvCxnSpPr>
        <p:spPr>
          <a:xfrm>
            <a:off x="10027849" y="5136897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0D6E0E-6DC8-41B2-8B94-54D82CC79AA9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7414E92-43CF-4695-B09B-825BEE5D7F3C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88CA6921-34A1-429F-8BCC-A8306AB8D8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864331" y="273498"/>
            <a:ext cx="2632348" cy="2145853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58A1A97-FA8B-4D58-89A9-F3CBA2890F8F}"/>
              </a:ext>
            </a:extLst>
          </p:cNvPr>
          <p:cNvCxnSpPr/>
          <p:nvPr/>
        </p:nvCxnSpPr>
        <p:spPr>
          <a:xfrm>
            <a:off x="9144066" y="1170012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ECF49ED-762C-4866-9B30-EE085B4A98EE}"/>
              </a:ext>
            </a:extLst>
          </p:cNvPr>
          <p:cNvSpPr txBox="1"/>
          <p:nvPr/>
        </p:nvSpPr>
        <p:spPr>
          <a:xfrm>
            <a:off x="8324850" y="231457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ouverte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725BE5C-535D-4949-9C58-6BA256D075CA}"/>
              </a:ext>
            </a:extLst>
          </p:cNvPr>
          <p:cNvSpPr txBox="1"/>
          <p:nvPr/>
        </p:nvSpPr>
        <p:spPr>
          <a:xfrm>
            <a:off x="8439279" y="38566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fermée</a:t>
            </a:r>
          </a:p>
        </p:txBody>
      </p:sp>
      <p:pic>
        <p:nvPicPr>
          <p:cNvPr id="74" name="Picture 2" descr="Médicament - Icônes médical gratuites">
            <a:extLst>
              <a:ext uri="{FF2B5EF4-FFF2-40B4-BE49-F238E27FC236}">
                <a16:creationId xmlns:a16="http://schemas.microsoft.com/office/drawing/2014/main" id="{701DA5E6-5E9A-42DE-91B6-C74B03ED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8935">
            <a:off x="9713884" y="1185129"/>
            <a:ext cx="412052" cy="4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FA9B7E6-814E-48F3-A201-E515F54B0E53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B1173D-7269-4852-9FA5-38FC2B646F87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Contexte </a:t>
            </a:r>
          </a:p>
        </p:txBody>
      </p:sp>
      <p:pic>
        <p:nvPicPr>
          <p:cNvPr id="22" name="Picture 2" descr="AlphaFold: La Revolución en la Investigación Biológica | Blog de Crownet">
            <a:extLst>
              <a:ext uri="{FF2B5EF4-FFF2-40B4-BE49-F238E27FC236}">
                <a16:creationId xmlns:a16="http://schemas.microsoft.com/office/drawing/2014/main" id="{3A389010-1937-42D1-A8B3-855AD332E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t="23864" r="36406" b="23600"/>
          <a:stretch/>
        </p:blipFill>
        <p:spPr bwMode="auto">
          <a:xfrm>
            <a:off x="3278245" y="3922442"/>
            <a:ext cx="1152450" cy="13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F6F2293-0B73-4DA4-ADC3-C50558C2A6BA}"/>
              </a:ext>
            </a:extLst>
          </p:cNvPr>
          <p:cNvSpPr txBox="1"/>
          <p:nvPr/>
        </p:nvSpPr>
        <p:spPr>
          <a:xfrm>
            <a:off x="2192009" y="5406520"/>
            <a:ext cx="350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5050"/>
                </a:solidFill>
                <a:sym typeface="Wingdings" panose="05000000000000000000" pitchFamily="2" charset="2"/>
              </a:rPr>
              <a:t>Favorise la prédiction de la structure ouverte dans 67% des cas </a:t>
            </a:r>
            <a:endParaRPr lang="fr-FR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17/45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B122E6-ADCA-407F-9C6F-CF8D1843E9A8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ADC605-8593-46A2-A359-E3482C2F82EB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BF7DA-065A-4CE8-9D10-0783891C6413}"/>
              </a:ext>
            </a:extLst>
          </p:cNvPr>
          <p:cNvSpPr txBox="1"/>
          <p:nvPr/>
        </p:nvSpPr>
        <p:spPr>
          <a:xfrm>
            <a:off x="6627817" y="999120"/>
            <a:ext cx="34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Initié par Diego </a:t>
            </a:r>
            <a:r>
              <a:rPr lang="fr-FR" dirty="0" err="1">
                <a:solidFill>
                  <a:schemeClr val="accent6"/>
                </a:solidFill>
                <a:sym typeface="Wingdings" panose="05000000000000000000" pitchFamily="2" charset="2"/>
              </a:rPr>
              <a:t>Zea</a:t>
            </a:r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 en 2023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44972F0-0F2E-4F9A-B460-7A1F9CA8EE4A}"/>
              </a:ext>
            </a:extLst>
          </p:cNvPr>
          <p:cNvSpPr/>
          <p:nvPr/>
        </p:nvSpPr>
        <p:spPr>
          <a:xfrm>
            <a:off x="2187020" y="1997724"/>
            <a:ext cx="9832522" cy="37954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23F80-3B17-4584-B375-BEFF53464FF1}"/>
              </a:ext>
            </a:extLst>
          </p:cNvPr>
          <p:cNvSpPr/>
          <p:nvPr/>
        </p:nvSpPr>
        <p:spPr>
          <a:xfrm>
            <a:off x="4388224" y="4006656"/>
            <a:ext cx="98935" cy="339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77CEF-CD90-4349-8765-4CB2BE1886AD}"/>
              </a:ext>
            </a:extLst>
          </p:cNvPr>
          <p:cNvSpPr/>
          <p:nvPr/>
        </p:nvSpPr>
        <p:spPr>
          <a:xfrm rot="16668700">
            <a:off x="4387341" y="5383310"/>
            <a:ext cx="546222" cy="345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36CC8-66FE-4875-A0E4-1F552A27D697}"/>
              </a:ext>
            </a:extLst>
          </p:cNvPr>
          <p:cNvSpPr/>
          <p:nvPr/>
        </p:nvSpPr>
        <p:spPr>
          <a:xfrm rot="4615439">
            <a:off x="4377914" y="2044810"/>
            <a:ext cx="546222" cy="339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2A6A16B-0CE0-4734-BE3C-89BD4B929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6"/>
          <a:stretch/>
        </p:blipFill>
        <p:spPr>
          <a:xfrm>
            <a:off x="2014563" y="2746155"/>
            <a:ext cx="2708206" cy="182340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D7069FD-D217-4D98-B028-F78A58A5A1C2}"/>
              </a:ext>
            </a:extLst>
          </p:cNvPr>
          <p:cNvCxnSpPr/>
          <p:nvPr/>
        </p:nvCxnSpPr>
        <p:spPr>
          <a:xfrm>
            <a:off x="4868509" y="3573196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que 15" descr="Engrenages avec un remplissage uni">
            <a:extLst>
              <a:ext uri="{FF2B5EF4-FFF2-40B4-BE49-F238E27FC236}">
                <a16:creationId xmlns:a16="http://schemas.microsoft.com/office/drawing/2014/main" id="{38E19BC2-82F2-48FE-B350-DA69177C8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3" y="3039900"/>
            <a:ext cx="753384" cy="7533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7C6CE7-9111-4FFC-B3B1-F46C7585B637}"/>
              </a:ext>
            </a:extLst>
          </p:cNvPr>
          <p:cNvSpPr txBox="1"/>
          <p:nvPr/>
        </p:nvSpPr>
        <p:spPr>
          <a:xfrm>
            <a:off x="5711118" y="4166278"/>
            <a:ext cx="12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AlphaConformer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EA920B6-253E-4B6D-BFC7-034CF128E439}"/>
              </a:ext>
            </a:extLst>
          </p:cNvPr>
          <p:cNvCxnSpPr/>
          <p:nvPr/>
        </p:nvCxnSpPr>
        <p:spPr>
          <a:xfrm>
            <a:off x="7114544" y="3585546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1C2BF637-1C7B-41C0-85D2-27F1D956B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878" y="2004711"/>
            <a:ext cx="1458803" cy="102839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12FFF4-F957-4814-8CC0-769F4A94F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485" y="4595248"/>
            <a:ext cx="1375503" cy="107896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7925990-6C81-42F3-83CB-54C8B04BE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334" y="5134731"/>
            <a:ext cx="1172408" cy="10397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89B2EC-D3FB-4F52-B183-317C13FE0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160" y="2773525"/>
            <a:ext cx="1375503" cy="10397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262BA91-B0E4-4D6A-89A7-E788E9A6D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3184" y="3281027"/>
            <a:ext cx="1042804" cy="108772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A703F44-72B6-4680-BFAE-5A0FAD14EB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3117" y="1640875"/>
            <a:ext cx="1138759" cy="113875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32AD8A4-78D2-4D64-8D8F-DAC26FE1B34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03" r="12527"/>
          <a:stretch/>
        </p:blipFill>
        <p:spPr>
          <a:xfrm>
            <a:off x="9283502" y="1978836"/>
            <a:ext cx="1242033" cy="11142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11E7FA6-EB4E-493A-AE06-9E4CAF6CDC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844"/>
          <a:stretch/>
        </p:blipFill>
        <p:spPr>
          <a:xfrm>
            <a:off x="7752332" y="3954876"/>
            <a:ext cx="1375503" cy="9429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930DEDC-3DAE-48C7-90DD-C8994E9F0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6"/>
          <a:stretch/>
        </p:blipFill>
        <p:spPr>
          <a:xfrm>
            <a:off x="7723455" y="3958600"/>
            <a:ext cx="1385130" cy="932592"/>
          </a:xfrm>
          <a:prstGeom prst="rect">
            <a:avLst/>
          </a:prstGeom>
        </p:spPr>
      </p:pic>
      <p:pic>
        <p:nvPicPr>
          <p:cNvPr id="29" name="Graphique 28" descr="Écran avec un remplissage uni">
            <a:extLst>
              <a:ext uri="{FF2B5EF4-FFF2-40B4-BE49-F238E27FC236}">
                <a16:creationId xmlns:a16="http://schemas.microsoft.com/office/drawing/2014/main" id="{A7BDDB23-4D27-4D70-AB01-11C093F33A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4581" y="2765294"/>
            <a:ext cx="1499927" cy="14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18/45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16BB20B-2EA2-4847-A042-5B0EB9DCDF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6"/>
          <a:stretch/>
        </p:blipFill>
        <p:spPr>
          <a:xfrm>
            <a:off x="1474075" y="3989002"/>
            <a:ext cx="851749" cy="5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Sppices">
            <a:extLst>
              <a:ext uri="{FF2B5EF4-FFF2-40B4-BE49-F238E27FC236}">
                <a16:creationId xmlns:a16="http://schemas.microsoft.com/office/drawing/2014/main" id="{185363AF-542A-4864-B30C-7E39BA23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79D540-7ED9-4ABE-9D22-9BECB6F8DF58}"/>
              </a:ext>
            </a:extLst>
          </p:cNvPr>
          <p:cNvSpPr txBox="1"/>
          <p:nvPr/>
        </p:nvSpPr>
        <p:spPr>
          <a:xfrm>
            <a:off x="2410528" y="1572896"/>
            <a:ext cx="9009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Comprendre le vivant, c’est d’abord comprendre les protéines, véritables clés de tous les processus biologiques</a:t>
            </a:r>
          </a:p>
        </p:txBody>
      </p:sp>
      <p:cxnSp>
        <p:nvCxnSpPr>
          <p:cNvPr id="9" name="bar">
            <a:extLst>
              <a:ext uri="{FF2B5EF4-FFF2-40B4-BE49-F238E27FC236}">
                <a16:creationId xmlns:a16="http://schemas.microsoft.com/office/drawing/2014/main" id="{7FBCD76D-E1C8-44F0-882B-9DFF6F0C1F5A}"/>
              </a:ext>
            </a:extLst>
          </p:cNvPr>
          <p:cNvCxnSpPr/>
          <p:nvPr/>
        </p:nvCxnSpPr>
        <p:spPr>
          <a:xfrm>
            <a:off x="2309860" y="3161259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FF7A3F6-A3DC-4B12-AA11-1F6813C46947}"/>
              </a:ext>
            </a:extLst>
          </p:cNvPr>
          <p:cNvSpPr txBox="1"/>
          <p:nvPr/>
        </p:nvSpPr>
        <p:spPr>
          <a:xfrm>
            <a:off x="2852290" y="3608971"/>
            <a:ext cx="4496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Qu’est-ce que les protéines</a:t>
            </a:r>
            <a:r>
              <a:rPr lang="fr-FR" dirty="0"/>
              <a:t> </a:t>
            </a:r>
            <a:r>
              <a:rPr lang="fr-FR" sz="2400" dirty="0"/>
              <a:t>?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9E7BB5-ED08-45C3-ACB9-75FF1EE1A981}"/>
              </a:ext>
            </a:extLst>
          </p:cNvPr>
          <p:cNvSpPr txBox="1"/>
          <p:nvPr/>
        </p:nvSpPr>
        <p:spPr>
          <a:xfrm>
            <a:off x="6901342" y="3670527"/>
            <a:ext cx="50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sym typeface="Wingdings" panose="05000000000000000000" pitchFamily="2" charset="2"/>
              </a:rPr>
              <a:t> Issues d’un processus biologique complexe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4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18/45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8EDDBB-4AB8-45C5-86AE-F9F0CF01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633"/>
          <a:stretch/>
        </p:blipFill>
        <p:spPr>
          <a:xfrm>
            <a:off x="1521700" y="1791605"/>
            <a:ext cx="3172265" cy="40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0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19/45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0DF0A8-75E2-4653-AF1C-743D9FBF002E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A20129-D083-49FA-9396-2DC9BA927C5B}"/>
              </a:ext>
            </a:extLst>
          </p:cNvPr>
          <p:cNvSpPr txBox="1"/>
          <p:nvPr/>
        </p:nvSpPr>
        <p:spPr>
          <a:xfrm>
            <a:off x="2291147" y="1046255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Foldseek</a:t>
            </a:r>
            <a:r>
              <a:rPr lang="fr-FR" sz="2400" dirty="0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7D8A20-ABCE-4355-89B1-8B2443452E2F}"/>
              </a:ext>
            </a:extLst>
          </p:cNvPr>
          <p:cNvSpPr txBox="1"/>
          <p:nvPr/>
        </p:nvSpPr>
        <p:spPr>
          <a:xfrm>
            <a:off x="3993684" y="1077032"/>
            <a:ext cx="687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Permet de comparer des structures protéiques</a:t>
            </a:r>
          </a:p>
        </p:txBody>
      </p:sp>
      <p:pic>
        <p:nvPicPr>
          <p:cNvPr id="28" name="Picture 2" descr="GitHub - steineggerlab/foldseek: Foldseek enables fast and sensitive  comparisons of large structure sets.">
            <a:extLst>
              <a:ext uri="{FF2B5EF4-FFF2-40B4-BE49-F238E27FC236}">
                <a16:creationId xmlns:a16="http://schemas.microsoft.com/office/drawing/2014/main" id="{0D9212ED-7740-4C41-856B-72BBD2C0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55" y="3209732"/>
            <a:ext cx="2311355" cy="10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14654D5-A04B-46B3-8330-A50C325B3E86}"/>
              </a:ext>
            </a:extLst>
          </p:cNvPr>
          <p:cNvCxnSpPr/>
          <p:nvPr/>
        </p:nvCxnSpPr>
        <p:spPr>
          <a:xfrm>
            <a:off x="4878098" y="3758963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74ADCEDE-6C4C-44C3-BE49-22AB77F7FABB}"/>
              </a:ext>
            </a:extLst>
          </p:cNvPr>
          <p:cNvSpPr txBox="1"/>
          <p:nvPr/>
        </p:nvSpPr>
        <p:spPr>
          <a:xfrm>
            <a:off x="5943447" y="4435710"/>
            <a:ext cx="107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Foldseek</a:t>
            </a:r>
          </a:p>
        </p:txBody>
      </p:sp>
      <p:graphicFrame>
        <p:nvGraphicFramePr>
          <p:cNvPr id="31" name="Tableau 6">
            <a:extLst>
              <a:ext uri="{FF2B5EF4-FFF2-40B4-BE49-F238E27FC236}">
                <a16:creationId xmlns:a16="http://schemas.microsoft.com/office/drawing/2014/main" id="{B8D6BD25-4D87-4B42-A66C-02F78F433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33413"/>
              </p:ext>
            </p:extLst>
          </p:nvPr>
        </p:nvGraphicFramePr>
        <p:xfrm>
          <a:off x="8458629" y="2952350"/>
          <a:ext cx="318699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5250">
                  <a:extLst>
                    <a:ext uri="{9D8B030D-6E8A-4147-A177-3AD203B41FA5}">
                      <a16:colId xmlns:a16="http://schemas.microsoft.com/office/drawing/2014/main" val="17148970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16678509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278202150"/>
                    </a:ext>
                  </a:extLst>
                </a:gridCol>
                <a:gridCol w="886578">
                  <a:extLst>
                    <a:ext uri="{9D8B030D-6E8A-4147-A177-3AD203B41FA5}">
                      <a16:colId xmlns:a16="http://schemas.microsoft.com/office/drawing/2014/main" val="386038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Seq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Seq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TM-score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2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2my5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8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5wpx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e-3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5wpy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e-1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67135"/>
                  </a:ext>
                </a:extLst>
              </a:tr>
            </a:tbl>
          </a:graphicData>
        </a:graphic>
      </p:graphicFrame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09F4B65-9193-4572-BB6E-ABE14BB9DEE6}"/>
              </a:ext>
            </a:extLst>
          </p:cNvPr>
          <p:cNvCxnSpPr/>
          <p:nvPr/>
        </p:nvCxnSpPr>
        <p:spPr>
          <a:xfrm>
            <a:off x="7470679" y="3751457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577B257-9A2F-4C7D-B561-6D3173826102}"/>
              </a:ext>
            </a:extLst>
          </p:cNvPr>
          <p:cNvSpPr txBox="1"/>
          <p:nvPr/>
        </p:nvSpPr>
        <p:spPr>
          <a:xfrm>
            <a:off x="3003082" y="3936186"/>
            <a:ext cx="29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34" name="Graphique 33" descr="Base de données avec un remplissage uni">
            <a:extLst>
              <a:ext uri="{FF2B5EF4-FFF2-40B4-BE49-F238E27FC236}">
                <a16:creationId xmlns:a16="http://schemas.microsoft.com/office/drawing/2014/main" id="{C60E2E50-BC60-4451-BF59-1F91C05B2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5959" y="4290614"/>
            <a:ext cx="1372272" cy="137227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009BAF4-BEA4-4561-97AB-13BCF1A051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6"/>
          <a:stretch/>
        </p:blipFill>
        <p:spPr>
          <a:xfrm>
            <a:off x="1807992" y="2097013"/>
            <a:ext cx="2708206" cy="1823405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E6E5B89-9B78-4A75-8364-6DBA27298099}"/>
              </a:ext>
            </a:extLst>
          </p:cNvPr>
          <p:cNvSpPr txBox="1"/>
          <p:nvPr/>
        </p:nvSpPr>
        <p:spPr>
          <a:xfrm>
            <a:off x="5995250" y="5258962"/>
            <a:ext cx="68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Identifie les structures semblables</a:t>
            </a:r>
          </a:p>
        </p:txBody>
      </p:sp>
    </p:spTree>
    <p:extLst>
      <p:ext uri="{BB962C8B-B14F-4D97-AF65-F5344CB8AC3E}">
        <p14:creationId xmlns:p14="http://schemas.microsoft.com/office/powerpoint/2010/main" val="11021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20/45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AF5F3B-60E0-450E-8C6D-507E916F2F53}"/>
              </a:ext>
            </a:extLst>
          </p:cNvPr>
          <p:cNvSpPr txBox="1"/>
          <p:nvPr/>
        </p:nvSpPr>
        <p:spPr>
          <a:xfrm>
            <a:off x="5424355" y="2518912"/>
            <a:ext cx="5854045" cy="212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u="sng" dirty="0"/>
              <a:t>PDB : </a:t>
            </a:r>
            <a:r>
              <a:rPr lang="fr-FR" dirty="0"/>
              <a:t>structures expérimentales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240 000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u="sng" dirty="0"/>
              <a:t>AFDB : </a:t>
            </a:r>
            <a:r>
              <a:rPr lang="fr-FR" dirty="0"/>
              <a:t>structures prédites par </a:t>
            </a:r>
            <a:r>
              <a:rPr lang="fr-FR" dirty="0" err="1"/>
              <a:t>AlphaFold</a:t>
            </a:r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dirty="0">
                <a:sym typeface="Wingdings" panose="05000000000000000000" pitchFamily="2" charset="2"/>
              </a:rPr>
              <a:t> 200 000 000</a:t>
            </a:r>
            <a:endParaRPr lang="fr-FR" dirty="0"/>
          </a:p>
        </p:txBody>
      </p:sp>
      <p:pic>
        <p:nvPicPr>
          <p:cNvPr id="11" name="Graphique 10" descr="Flèche : incurvée dans le sens des aiguilles d’une montre avec un remplissage uni">
            <a:extLst>
              <a:ext uri="{FF2B5EF4-FFF2-40B4-BE49-F238E27FC236}">
                <a16:creationId xmlns:a16="http://schemas.microsoft.com/office/drawing/2014/main" id="{05457862-917B-4D8D-9E49-99D9D60FD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667026">
            <a:off x="9100665" y="3272184"/>
            <a:ext cx="704850" cy="704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04B28C-3720-4BBB-A490-12CCFBE235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72073"/>
          <a:stretch/>
        </p:blipFill>
        <p:spPr>
          <a:xfrm>
            <a:off x="1400916" y="1740550"/>
            <a:ext cx="3009159" cy="3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7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20/45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7FE437-1421-4166-8208-0856B578F887}"/>
              </a:ext>
            </a:extLst>
          </p:cNvPr>
          <p:cNvSpPr txBox="1"/>
          <p:nvPr/>
        </p:nvSpPr>
        <p:spPr>
          <a:xfrm>
            <a:off x="6943725" y="2408439"/>
            <a:ext cx="487679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SIFTS : effectue le lien entre les identifiants PDB et </a:t>
            </a:r>
            <a:r>
              <a:rPr lang="fr-FR" dirty="0" err="1"/>
              <a:t>UniProt</a:t>
            </a:r>
            <a:r>
              <a:rPr lang="fr-FR" dirty="0"/>
              <a:t>. </a:t>
            </a:r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dirty="0">
                <a:sym typeface="Wingdings" panose="05000000000000000000" pitchFamily="2" charset="2"/>
              </a:rPr>
              <a:t> P</a:t>
            </a:r>
            <a:r>
              <a:rPr lang="fr-FR" dirty="0"/>
              <a:t>ermet d’associer avec précision les structures 3D expérimentales aux séquences de référence.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F255362-B5DC-48FB-AFF3-6BBC46552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2183"/>
          <a:stretch/>
        </p:blipFill>
        <p:spPr>
          <a:xfrm>
            <a:off x="1400917" y="1740550"/>
            <a:ext cx="5152284" cy="3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F551CF5-A2F8-4930-9E59-DCAD66B0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799" y="4540224"/>
            <a:ext cx="2507399" cy="1871502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21/45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B629936B-5C33-4B1F-ACB6-E5742E483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4"/>
          <a:stretch/>
        </p:blipFill>
        <p:spPr>
          <a:xfrm>
            <a:off x="2568599" y="3421705"/>
            <a:ext cx="3490630" cy="749227"/>
          </a:xfrm>
          <a:prstGeom prst="rect">
            <a:avLst/>
          </a:prstGeom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DAE297CC-598A-4014-9BFD-D9A96C3A1538}"/>
              </a:ext>
            </a:extLst>
          </p:cNvPr>
          <p:cNvCxnSpPr>
            <a:cxnSpLocks/>
          </p:cNvCxnSpPr>
          <p:nvPr/>
        </p:nvCxnSpPr>
        <p:spPr>
          <a:xfrm flipV="1">
            <a:off x="6316023" y="3790609"/>
            <a:ext cx="1415921" cy="45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61C050A7-4DCF-4E0A-9051-20D52E1CD85E}"/>
              </a:ext>
            </a:extLst>
          </p:cNvPr>
          <p:cNvCxnSpPr>
            <a:cxnSpLocks/>
          </p:cNvCxnSpPr>
          <p:nvPr/>
        </p:nvCxnSpPr>
        <p:spPr>
          <a:xfrm>
            <a:off x="8818274" y="5373177"/>
            <a:ext cx="0" cy="19761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D108EB2-1E03-4AAA-AA07-BF618A6E8D13}"/>
              </a:ext>
            </a:extLst>
          </p:cNvPr>
          <p:cNvCxnSpPr>
            <a:cxnSpLocks/>
          </p:cNvCxnSpPr>
          <p:nvPr/>
        </p:nvCxnSpPr>
        <p:spPr>
          <a:xfrm>
            <a:off x="9683007" y="5373176"/>
            <a:ext cx="0" cy="19761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0D6E0E-6DC8-41B2-8B94-54D82CC79AA9}"/>
              </a:ext>
            </a:extLst>
          </p:cNvPr>
          <p:cNvCxnSpPr>
            <a:cxnSpLocks/>
          </p:cNvCxnSpPr>
          <p:nvPr/>
        </p:nvCxnSpPr>
        <p:spPr>
          <a:xfrm>
            <a:off x="6334152" y="3882056"/>
            <a:ext cx="1397792" cy="106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7414E92-43CF-4695-B09B-825BEE5D7F3C}"/>
              </a:ext>
            </a:extLst>
          </p:cNvPr>
          <p:cNvCxnSpPr>
            <a:cxnSpLocks/>
          </p:cNvCxnSpPr>
          <p:nvPr/>
        </p:nvCxnSpPr>
        <p:spPr>
          <a:xfrm flipV="1">
            <a:off x="6334152" y="2633536"/>
            <a:ext cx="1471868" cy="1157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Image 69">
            <a:extLst>
              <a:ext uri="{FF2B5EF4-FFF2-40B4-BE49-F238E27FC236}">
                <a16:creationId xmlns:a16="http://schemas.microsoft.com/office/drawing/2014/main" id="{88CA6921-34A1-429F-8BCC-A8306AB8D8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924303" y="1029901"/>
            <a:ext cx="2065480" cy="168375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7F9DE87C-DE75-4F97-B72B-8E8EAF178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149" y="2766231"/>
            <a:ext cx="2285989" cy="1673919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58A1A97-FA8B-4D58-89A9-F3CBA2890F8F}"/>
              </a:ext>
            </a:extLst>
          </p:cNvPr>
          <p:cNvCxnSpPr>
            <a:cxnSpLocks/>
          </p:cNvCxnSpPr>
          <p:nvPr/>
        </p:nvCxnSpPr>
        <p:spPr>
          <a:xfrm>
            <a:off x="8818274" y="1756975"/>
            <a:ext cx="0" cy="19441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A54B9CE-1F26-4CB0-A27C-FD80C48F30EF}"/>
              </a:ext>
            </a:extLst>
          </p:cNvPr>
          <p:cNvSpPr txBox="1"/>
          <p:nvPr/>
        </p:nvSpPr>
        <p:spPr>
          <a:xfrm>
            <a:off x="2904414" y="2570377"/>
            <a:ext cx="307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Numéro d’accession Uniprot  </a:t>
            </a:r>
          </a:p>
          <a:p>
            <a:r>
              <a:rPr lang="fr-FR" dirty="0"/>
              <a:t>Ex : P00720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9EE91F-A628-4635-948C-F3594F408552}"/>
              </a:ext>
            </a:extLst>
          </p:cNvPr>
          <p:cNvSpPr txBox="1"/>
          <p:nvPr/>
        </p:nvSpPr>
        <p:spPr>
          <a:xfrm>
            <a:off x="8146269" y="420921"/>
            <a:ext cx="307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Identifiant PDB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E537A3-6DF3-468E-9154-A8E9ED6F0068}"/>
              </a:ext>
            </a:extLst>
          </p:cNvPr>
          <p:cNvSpPr txBox="1"/>
          <p:nvPr/>
        </p:nvSpPr>
        <p:spPr>
          <a:xfrm>
            <a:off x="10108066" y="1618018"/>
            <a:ext cx="135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102l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A588B43-F109-4B19-B43D-66E99DEF8E52}"/>
              </a:ext>
            </a:extLst>
          </p:cNvPr>
          <p:cNvSpPr txBox="1"/>
          <p:nvPr/>
        </p:nvSpPr>
        <p:spPr>
          <a:xfrm>
            <a:off x="10108066" y="3611419"/>
            <a:ext cx="135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103l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449592C-CE57-402A-8B1B-31971CF897C5}"/>
              </a:ext>
            </a:extLst>
          </p:cNvPr>
          <p:cNvSpPr txBox="1"/>
          <p:nvPr/>
        </p:nvSpPr>
        <p:spPr>
          <a:xfrm>
            <a:off x="10130071" y="5287317"/>
            <a:ext cx="135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105j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825DC73-C576-4E55-91E8-B66647013511}"/>
              </a:ext>
            </a:extLst>
          </p:cNvPr>
          <p:cNvCxnSpPr>
            <a:cxnSpLocks/>
          </p:cNvCxnSpPr>
          <p:nvPr/>
        </p:nvCxnSpPr>
        <p:spPr>
          <a:xfrm>
            <a:off x="5977890" y="1987350"/>
            <a:ext cx="827917" cy="108219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Graphique 34" descr="Base de données avec un remplissage uni">
            <a:extLst>
              <a:ext uri="{FF2B5EF4-FFF2-40B4-BE49-F238E27FC236}">
                <a16:creationId xmlns:a16="http://schemas.microsoft.com/office/drawing/2014/main" id="{0A5F13F8-99FB-4C97-A367-9F0ACDECE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8777" y="790254"/>
            <a:ext cx="1122536" cy="112253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DF2DF4D-1BEF-4035-9B8D-C21B2E89709F}"/>
              </a:ext>
            </a:extLst>
          </p:cNvPr>
          <p:cNvSpPr txBox="1"/>
          <p:nvPr/>
        </p:nvSpPr>
        <p:spPr>
          <a:xfrm>
            <a:off x="5405773" y="420921"/>
            <a:ext cx="78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SIFTS  </a:t>
            </a:r>
          </a:p>
        </p:txBody>
      </p:sp>
    </p:spTree>
    <p:extLst>
      <p:ext uri="{BB962C8B-B14F-4D97-AF65-F5344CB8AC3E}">
        <p14:creationId xmlns:p14="http://schemas.microsoft.com/office/powerpoint/2010/main" val="973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22/45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F255362-B5DC-48FB-AFF3-6BBC46552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2183"/>
          <a:stretch/>
        </p:blipFill>
        <p:spPr>
          <a:xfrm>
            <a:off x="1400917" y="1740550"/>
            <a:ext cx="5152284" cy="3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8032A02-F75D-4219-9A35-096047A81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0345"/>
          <a:stretch/>
        </p:blipFill>
        <p:spPr>
          <a:xfrm>
            <a:off x="1400916" y="1740550"/>
            <a:ext cx="8582757" cy="3799360"/>
          </a:xfrm>
          <a:prstGeom prst="rect">
            <a:avLst/>
          </a:prstGeom>
        </p:spPr>
      </p:pic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22/45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89AF5F-60B7-4B89-896B-0798939246E5}"/>
              </a:ext>
            </a:extLst>
          </p:cNvPr>
          <p:cNvSpPr/>
          <p:nvPr/>
        </p:nvSpPr>
        <p:spPr>
          <a:xfrm>
            <a:off x="10153650" y="3857625"/>
            <a:ext cx="600075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53C4F-5C1B-4C00-B17D-2429E5FF98C7}"/>
              </a:ext>
            </a:extLst>
          </p:cNvPr>
          <p:cNvSpPr/>
          <p:nvPr/>
        </p:nvSpPr>
        <p:spPr>
          <a:xfrm>
            <a:off x="9070100" y="4434797"/>
            <a:ext cx="900113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E38AF-110B-446D-A7EF-77FFB48047B0}"/>
              </a:ext>
            </a:extLst>
          </p:cNvPr>
          <p:cNvSpPr/>
          <p:nvPr/>
        </p:nvSpPr>
        <p:spPr>
          <a:xfrm>
            <a:off x="9422526" y="3653302"/>
            <a:ext cx="600075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EF4EB-C938-4DD2-AB19-B725B3DA0E40}"/>
              </a:ext>
            </a:extLst>
          </p:cNvPr>
          <p:cNvSpPr/>
          <p:nvPr/>
        </p:nvSpPr>
        <p:spPr>
          <a:xfrm>
            <a:off x="9853612" y="3007529"/>
            <a:ext cx="600075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5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22/45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8EDDBB-4AB8-45C5-86AE-F9F0CF01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06"/>
          <a:stretch/>
        </p:blipFill>
        <p:spPr>
          <a:xfrm>
            <a:off x="1400916" y="1740550"/>
            <a:ext cx="10741889" cy="3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23/45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DB7F5-C6CD-49D7-8E92-C124DA43FBC6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CC4DF4-9435-4010-A9BB-00E5E7012A8F}"/>
              </a:ext>
            </a:extLst>
          </p:cNvPr>
          <p:cNvSpPr txBox="1"/>
          <p:nvPr/>
        </p:nvSpPr>
        <p:spPr>
          <a:xfrm>
            <a:off x="2310197" y="989626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AlphaFold</a:t>
            </a:r>
            <a:r>
              <a:rPr lang="fr-FR" sz="2400" dirty="0"/>
              <a:t>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41A3108-6FFC-4E8C-A71A-F9103EB1CDD4}"/>
              </a:ext>
            </a:extLst>
          </p:cNvPr>
          <p:cNvCxnSpPr/>
          <p:nvPr/>
        </p:nvCxnSpPr>
        <p:spPr>
          <a:xfrm>
            <a:off x="4707586" y="2103317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80A5E84-D804-4C6D-A27D-1E997D74FFE9}"/>
              </a:ext>
            </a:extLst>
          </p:cNvPr>
          <p:cNvCxnSpPr/>
          <p:nvPr/>
        </p:nvCxnSpPr>
        <p:spPr>
          <a:xfrm>
            <a:off x="7816593" y="2112238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AlphaFold: La Revolución en la Investigación Biológica | Blog de Crownet">
            <a:extLst>
              <a:ext uri="{FF2B5EF4-FFF2-40B4-BE49-F238E27FC236}">
                <a16:creationId xmlns:a16="http://schemas.microsoft.com/office/drawing/2014/main" id="{04F55605-C4F0-4ED7-88A7-1FD424ABA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t="23864" r="36406" b="23600"/>
          <a:stretch/>
        </p:blipFill>
        <p:spPr bwMode="auto">
          <a:xfrm>
            <a:off x="5941578" y="1562834"/>
            <a:ext cx="1098001" cy="12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566F28-CDB6-4139-98DD-445F5ACFA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65" r="2"/>
          <a:stretch/>
        </p:blipFill>
        <p:spPr>
          <a:xfrm>
            <a:off x="2310197" y="3334661"/>
            <a:ext cx="7836557" cy="26787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4AEB57-7DF3-44C5-8F9E-AC9236142E17}"/>
              </a:ext>
            </a:extLst>
          </p:cNvPr>
          <p:cNvSpPr/>
          <p:nvPr/>
        </p:nvSpPr>
        <p:spPr>
          <a:xfrm>
            <a:off x="2173706" y="3300954"/>
            <a:ext cx="471340" cy="389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4A650E86-1BA7-4E27-9F27-B1AD6BDDA7DE}"/>
              </a:ext>
            </a:extLst>
          </p:cNvPr>
          <p:cNvSpPr/>
          <p:nvPr/>
        </p:nvSpPr>
        <p:spPr>
          <a:xfrm rot="5400000">
            <a:off x="6444813" y="-231620"/>
            <a:ext cx="299338" cy="67033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F73E15E-8C27-4012-AACB-EB18343DFA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8433213" y="1233756"/>
            <a:ext cx="2708206" cy="182340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8C1398-F6FA-4B22-AAA8-96412431F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579" y="1805160"/>
            <a:ext cx="2675468" cy="6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23/45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DB7F5-C6CD-49D7-8E92-C124DA43FBC6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CC4DF4-9435-4010-A9BB-00E5E7012A8F}"/>
              </a:ext>
            </a:extLst>
          </p:cNvPr>
          <p:cNvSpPr txBox="1"/>
          <p:nvPr/>
        </p:nvSpPr>
        <p:spPr>
          <a:xfrm>
            <a:off x="2310197" y="989626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AlphaFold</a:t>
            </a:r>
            <a:r>
              <a:rPr lang="fr-FR" sz="2400" dirty="0"/>
              <a:t>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41A3108-6FFC-4E8C-A71A-F9103EB1CDD4}"/>
              </a:ext>
            </a:extLst>
          </p:cNvPr>
          <p:cNvCxnSpPr/>
          <p:nvPr/>
        </p:nvCxnSpPr>
        <p:spPr>
          <a:xfrm>
            <a:off x="4707586" y="2103317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80A5E84-D804-4C6D-A27D-1E997D74FFE9}"/>
              </a:ext>
            </a:extLst>
          </p:cNvPr>
          <p:cNvCxnSpPr/>
          <p:nvPr/>
        </p:nvCxnSpPr>
        <p:spPr>
          <a:xfrm>
            <a:off x="7816593" y="2112238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AlphaFold: La Revolución en la Investigación Biológica | Blog de Crownet">
            <a:extLst>
              <a:ext uri="{FF2B5EF4-FFF2-40B4-BE49-F238E27FC236}">
                <a16:creationId xmlns:a16="http://schemas.microsoft.com/office/drawing/2014/main" id="{04F55605-C4F0-4ED7-88A7-1FD424ABA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t="23864" r="36406" b="23600"/>
          <a:stretch/>
        </p:blipFill>
        <p:spPr bwMode="auto">
          <a:xfrm>
            <a:off x="5941578" y="1562834"/>
            <a:ext cx="1098001" cy="12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4AEB57-7DF3-44C5-8F9E-AC9236142E17}"/>
              </a:ext>
            </a:extLst>
          </p:cNvPr>
          <p:cNvSpPr/>
          <p:nvPr/>
        </p:nvSpPr>
        <p:spPr>
          <a:xfrm>
            <a:off x="2173706" y="3300954"/>
            <a:ext cx="471340" cy="389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F73E15E-8C27-4012-AACB-EB18343DF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6"/>
          <a:stretch/>
        </p:blipFill>
        <p:spPr>
          <a:xfrm>
            <a:off x="8370540" y="1200535"/>
            <a:ext cx="2708206" cy="182340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8C1398-F6FA-4B22-AAA8-96412431F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579" y="1805160"/>
            <a:ext cx="2675468" cy="64859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9194EFA-9CB9-4B67-B2DA-B5EB864B87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90" r="-1"/>
          <a:stretch/>
        </p:blipFill>
        <p:spPr>
          <a:xfrm>
            <a:off x="4323017" y="3334661"/>
            <a:ext cx="5823737" cy="2678797"/>
          </a:xfrm>
          <a:prstGeom prst="rect">
            <a:avLst/>
          </a:prstGeom>
        </p:spPr>
      </p:pic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8B4BAF55-6957-4558-B058-0177B861BF29}"/>
              </a:ext>
            </a:extLst>
          </p:cNvPr>
          <p:cNvSpPr/>
          <p:nvPr/>
        </p:nvSpPr>
        <p:spPr>
          <a:xfrm rot="5400000">
            <a:off x="6444813" y="-231620"/>
            <a:ext cx="299338" cy="67033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24FD212-710B-424C-A676-08FE5C6D80E6}"/>
              </a:ext>
            </a:extLst>
          </p:cNvPr>
          <p:cNvCxnSpPr/>
          <p:nvPr/>
        </p:nvCxnSpPr>
        <p:spPr>
          <a:xfrm>
            <a:off x="4316732" y="3163594"/>
            <a:ext cx="0" cy="2999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BFE1DF2-E045-4922-9C48-6F3107B71E21}"/>
              </a:ext>
            </a:extLst>
          </p:cNvPr>
          <p:cNvCxnSpPr/>
          <p:nvPr/>
        </p:nvCxnSpPr>
        <p:spPr>
          <a:xfrm>
            <a:off x="3690254" y="4458298"/>
            <a:ext cx="54675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8CC2742-B35F-414D-95EC-5FA88069DF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538"/>
          <a:stretch/>
        </p:blipFill>
        <p:spPr>
          <a:xfrm>
            <a:off x="1510957" y="4166330"/>
            <a:ext cx="2058163" cy="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2F1C4D-EEE6-45A8-B246-A486E6B8E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516" y="1974193"/>
            <a:ext cx="3198812" cy="2387567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EBC85B8-927C-448E-85C7-C797D5F8D087}"/>
              </a:ext>
            </a:extLst>
          </p:cNvPr>
          <p:cNvCxnSpPr/>
          <p:nvPr/>
        </p:nvCxnSpPr>
        <p:spPr>
          <a:xfrm>
            <a:off x="9572691" y="3018873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529953" y="3032244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99F02F6-0B7B-4455-A04F-1F6DBEFA7717}"/>
              </a:ext>
            </a:extLst>
          </p:cNvPr>
          <p:cNvCxnSpPr>
            <a:cxnSpLocks/>
          </p:cNvCxnSpPr>
          <p:nvPr/>
        </p:nvCxnSpPr>
        <p:spPr>
          <a:xfrm flipV="1">
            <a:off x="6145982" y="3290336"/>
            <a:ext cx="1418313" cy="13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24/45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37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pipeline AlphaConformer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8EDDBB-4AB8-45C5-86AE-F9F0CF01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06"/>
          <a:stretch/>
        </p:blipFill>
        <p:spPr>
          <a:xfrm>
            <a:off x="1400916" y="1740550"/>
            <a:ext cx="10741889" cy="3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25/45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9E30CF-D68F-4AE8-BBAB-4B3E1FD88563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III-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B84C3F-7776-4AAD-BBAD-27B4949A8B71}"/>
              </a:ext>
            </a:extLst>
          </p:cNvPr>
          <p:cNvSpPr txBox="1"/>
          <p:nvPr/>
        </p:nvSpPr>
        <p:spPr>
          <a:xfrm>
            <a:off x="2310197" y="939838"/>
            <a:ext cx="512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Les premiers résultats AlphaConformer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7FD8BCD-1B7B-43C4-B00D-658BA527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316" y="1482563"/>
            <a:ext cx="7182872" cy="4575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B81E02-685B-43A0-B163-95D4E1E5DE06}"/>
              </a:ext>
            </a:extLst>
          </p:cNvPr>
          <p:cNvSpPr/>
          <p:nvPr/>
        </p:nvSpPr>
        <p:spPr>
          <a:xfrm rot="16200000">
            <a:off x="4588947" y="3692693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fermée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4F4715-9B21-435A-878E-B3FA766B40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6"/>
          <a:stretch/>
        </p:blipFill>
        <p:spPr>
          <a:xfrm>
            <a:off x="1707680" y="4442187"/>
            <a:ext cx="2237646" cy="15065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F349808-D9BC-4D9F-986B-955694A4D0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03" r="12527"/>
          <a:stretch/>
        </p:blipFill>
        <p:spPr>
          <a:xfrm>
            <a:off x="2490931" y="1988608"/>
            <a:ext cx="1679370" cy="15065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DEF2A5B-6EA6-4666-BF03-C9922C29BF40}"/>
              </a:ext>
            </a:extLst>
          </p:cNvPr>
          <p:cNvCxnSpPr>
            <a:cxnSpLocks/>
          </p:cNvCxnSpPr>
          <p:nvPr/>
        </p:nvCxnSpPr>
        <p:spPr>
          <a:xfrm>
            <a:off x="3929423" y="5311989"/>
            <a:ext cx="2636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1F5BB9A-48B1-4CF4-B8BF-D2EDFFF15C4A}"/>
              </a:ext>
            </a:extLst>
          </p:cNvPr>
          <p:cNvCxnSpPr>
            <a:cxnSpLocks/>
          </p:cNvCxnSpPr>
          <p:nvPr/>
        </p:nvCxnSpPr>
        <p:spPr>
          <a:xfrm>
            <a:off x="4170301" y="3543300"/>
            <a:ext cx="2098812" cy="127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23580A8-D583-41B2-8D88-AF90EB2B1566}"/>
              </a:ext>
            </a:extLst>
          </p:cNvPr>
          <p:cNvSpPr/>
          <p:nvPr/>
        </p:nvSpPr>
        <p:spPr>
          <a:xfrm>
            <a:off x="8143875" y="5777607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ouverte </a:t>
            </a:r>
          </a:p>
        </p:txBody>
      </p:sp>
    </p:spTree>
    <p:extLst>
      <p:ext uri="{BB962C8B-B14F-4D97-AF65-F5344CB8AC3E}">
        <p14:creationId xmlns:p14="http://schemas.microsoft.com/office/powerpoint/2010/main" val="1728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26/45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9CB348-9F67-4CD2-A716-DA772E910018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958097-67DB-4091-B54E-231D5D3BB3F4}"/>
              </a:ext>
            </a:extLst>
          </p:cNvPr>
          <p:cNvSpPr txBox="1"/>
          <p:nvPr/>
        </p:nvSpPr>
        <p:spPr>
          <a:xfrm>
            <a:off x="2325147" y="3668169"/>
            <a:ext cx="940012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fr-FR" sz="2400" dirty="0"/>
              <a:t>Comparaison des performances avec les méthodes existantes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fr-FR" sz="2400" dirty="0"/>
              <a:t>Amélioration du pipeline AlphaConformer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fr-FR" sz="2400" dirty="0"/>
              <a:t>Création d’une base de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0FEA23-9332-40E8-BAB8-62958E71A7BA}"/>
              </a:ext>
            </a:extLst>
          </p:cNvPr>
          <p:cNvSpPr txBox="1"/>
          <p:nvPr/>
        </p:nvSpPr>
        <p:spPr>
          <a:xfrm>
            <a:off x="2325147" y="956347"/>
            <a:ext cx="9009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L’objectif du stage </a:t>
            </a:r>
          </a:p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Amélioration des prédictions d’</a:t>
            </a:r>
            <a:r>
              <a:rPr lang="fr-FR" sz="2400" dirty="0" err="1"/>
              <a:t>AlphaFold</a:t>
            </a:r>
            <a:r>
              <a:rPr lang="fr-FR" sz="2400" dirty="0"/>
              <a:t> dans l’obtention des formes ouvertes et fermées d’une protéine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AF9D7C6-76F5-4F1F-BA72-0459ED2C5729}"/>
              </a:ext>
            </a:extLst>
          </p:cNvPr>
          <p:cNvCxnSpPr/>
          <p:nvPr/>
        </p:nvCxnSpPr>
        <p:spPr>
          <a:xfrm>
            <a:off x="2215570" y="2042291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176022-442B-449A-889C-7903C6BAD4A9}"/>
              </a:ext>
            </a:extLst>
          </p:cNvPr>
          <p:cNvCxnSpPr/>
          <p:nvPr/>
        </p:nvCxnSpPr>
        <p:spPr>
          <a:xfrm>
            <a:off x="2215570" y="2924248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27/45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388CA5-0155-4F00-8206-C42EE6F9EF3B}"/>
              </a:ext>
            </a:extLst>
          </p:cNvPr>
          <p:cNvSpPr txBox="1"/>
          <p:nvPr/>
        </p:nvSpPr>
        <p:spPr>
          <a:xfrm>
            <a:off x="3675191" y="2409173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AF-cluster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BD9C523-37B6-4868-A8E5-740A488235E3}"/>
              </a:ext>
            </a:extLst>
          </p:cNvPr>
          <p:cNvCxnSpPr>
            <a:cxnSpLocks/>
          </p:cNvCxnSpPr>
          <p:nvPr/>
        </p:nvCxnSpPr>
        <p:spPr>
          <a:xfrm>
            <a:off x="7002544" y="2437738"/>
            <a:ext cx="0" cy="35863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71A2C3-8626-4498-88A0-ECE544736956}"/>
              </a:ext>
            </a:extLst>
          </p:cNvPr>
          <p:cNvCxnSpPr>
            <a:cxnSpLocks/>
          </p:cNvCxnSpPr>
          <p:nvPr/>
        </p:nvCxnSpPr>
        <p:spPr>
          <a:xfrm flipV="1">
            <a:off x="2310197" y="2870838"/>
            <a:ext cx="4692347" cy="5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09426B0-310E-4A3C-B117-F601FA2F36A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1D25F21-2FC7-433D-B82E-26AF2DC01098}"/>
              </a:ext>
            </a:extLst>
          </p:cNvPr>
          <p:cNvSpPr txBox="1"/>
          <p:nvPr/>
        </p:nvSpPr>
        <p:spPr>
          <a:xfrm>
            <a:off x="2310197" y="939838"/>
            <a:ext cx="863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1) Comparaison des performances avec les méthodes existantes</a:t>
            </a:r>
          </a:p>
          <a:p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6759E16-794C-45D4-A8F8-5AD51C58A14C}"/>
              </a:ext>
            </a:extLst>
          </p:cNvPr>
          <p:cNvSpPr txBox="1"/>
          <p:nvPr/>
        </p:nvSpPr>
        <p:spPr>
          <a:xfrm>
            <a:off x="1691777" y="1630731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6"/>
                </a:solidFill>
              </a:rPr>
              <a:t> Evaluation objective des performances d’</a:t>
            </a:r>
            <a:r>
              <a:rPr lang="fr-FR" sz="2000" dirty="0" err="1">
                <a:solidFill>
                  <a:schemeClr val="accent6"/>
                </a:solidFill>
              </a:rPr>
              <a:t>AlphaConformer</a:t>
            </a:r>
            <a:endParaRPr lang="fr-FR" sz="20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58D5693-3DFA-48F5-8811-6C67A03010BD}"/>
              </a:ext>
            </a:extLst>
          </p:cNvPr>
          <p:cNvCxnSpPr/>
          <p:nvPr/>
        </p:nvCxnSpPr>
        <p:spPr>
          <a:xfrm>
            <a:off x="3276264" y="4183042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0BAB8A8-5A07-46AC-91B2-88580C55A74A}"/>
              </a:ext>
            </a:extLst>
          </p:cNvPr>
          <p:cNvSpPr txBox="1"/>
          <p:nvPr/>
        </p:nvSpPr>
        <p:spPr>
          <a:xfrm>
            <a:off x="4757788" y="5705595"/>
            <a:ext cx="107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AF-cluster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DB28D6-5548-42B2-950F-5181046BAE69}"/>
              </a:ext>
            </a:extLst>
          </p:cNvPr>
          <p:cNvSpPr/>
          <p:nvPr/>
        </p:nvSpPr>
        <p:spPr>
          <a:xfrm>
            <a:off x="5632180" y="3289809"/>
            <a:ext cx="521692" cy="338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D91422-3818-4F9C-A454-3F9CDB04AA38}"/>
              </a:ext>
            </a:extLst>
          </p:cNvPr>
          <p:cNvSpPr/>
          <p:nvPr/>
        </p:nvSpPr>
        <p:spPr>
          <a:xfrm>
            <a:off x="5607576" y="4055085"/>
            <a:ext cx="566918" cy="4013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FEC1D5-4802-4352-9226-D4FD264C4884}"/>
              </a:ext>
            </a:extLst>
          </p:cNvPr>
          <p:cNvSpPr/>
          <p:nvPr/>
        </p:nvSpPr>
        <p:spPr>
          <a:xfrm>
            <a:off x="5586954" y="4752830"/>
            <a:ext cx="566918" cy="4013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9BC3B2E-28BB-4507-8FF5-F264A2DCDD29}"/>
              </a:ext>
            </a:extLst>
          </p:cNvPr>
          <p:cNvCxnSpPr>
            <a:cxnSpLocks/>
          </p:cNvCxnSpPr>
          <p:nvPr/>
        </p:nvCxnSpPr>
        <p:spPr>
          <a:xfrm>
            <a:off x="5066569" y="3515276"/>
            <a:ext cx="3770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4F6ABDA-9FAF-410A-86A2-86F8E77992BC}"/>
              </a:ext>
            </a:extLst>
          </p:cNvPr>
          <p:cNvCxnSpPr>
            <a:cxnSpLocks/>
          </p:cNvCxnSpPr>
          <p:nvPr/>
        </p:nvCxnSpPr>
        <p:spPr>
          <a:xfrm>
            <a:off x="5091173" y="4255759"/>
            <a:ext cx="3524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30DB350-4ABF-4C97-9A8D-A1E6AB2D658A}"/>
              </a:ext>
            </a:extLst>
          </p:cNvPr>
          <p:cNvCxnSpPr>
            <a:cxnSpLocks/>
          </p:cNvCxnSpPr>
          <p:nvPr/>
        </p:nvCxnSpPr>
        <p:spPr>
          <a:xfrm>
            <a:off x="5129445" y="4915774"/>
            <a:ext cx="3141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ccolade fermante 29">
            <a:extLst>
              <a:ext uri="{FF2B5EF4-FFF2-40B4-BE49-F238E27FC236}">
                <a16:creationId xmlns:a16="http://schemas.microsoft.com/office/drawing/2014/main" id="{EC00D40D-089E-412E-9A51-755254331D18}"/>
              </a:ext>
            </a:extLst>
          </p:cNvPr>
          <p:cNvSpPr/>
          <p:nvPr/>
        </p:nvSpPr>
        <p:spPr>
          <a:xfrm rot="5400000">
            <a:off x="5035904" y="4480863"/>
            <a:ext cx="258421" cy="201875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69F21BF-4A6E-45D3-ADEC-5979193A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096" y="3663385"/>
            <a:ext cx="1192397" cy="98985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7DE9AF-B1C5-4CA9-B247-06E9B03A8D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0"/>
          <a:stretch/>
        </p:blipFill>
        <p:spPr>
          <a:xfrm>
            <a:off x="4100706" y="3175965"/>
            <a:ext cx="871061" cy="7557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5C1F579-E768-443C-8075-4016B095A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199" y="4653241"/>
            <a:ext cx="1035919" cy="53972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5661959-1845-4890-95D7-12078C2B3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0" b="50837"/>
          <a:stretch/>
        </p:blipFill>
        <p:spPr>
          <a:xfrm>
            <a:off x="4071292" y="4055085"/>
            <a:ext cx="954827" cy="4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 animBg="1"/>
      <p:bldP spid="25" grpId="0" animBg="1"/>
      <p:bldP spid="26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27/45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388CA5-0155-4F00-8206-C42EE6F9EF3B}"/>
              </a:ext>
            </a:extLst>
          </p:cNvPr>
          <p:cNvSpPr txBox="1"/>
          <p:nvPr/>
        </p:nvSpPr>
        <p:spPr>
          <a:xfrm>
            <a:off x="3675191" y="2409173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AF-cluster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E54F83-766B-4F47-B9C1-FC3175794723}"/>
              </a:ext>
            </a:extLst>
          </p:cNvPr>
          <p:cNvSpPr txBox="1"/>
          <p:nvPr/>
        </p:nvSpPr>
        <p:spPr>
          <a:xfrm>
            <a:off x="8873765" y="2333571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BioEmu</a:t>
            </a: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BD9C523-37B6-4868-A8E5-740A488235E3}"/>
              </a:ext>
            </a:extLst>
          </p:cNvPr>
          <p:cNvCxnSpPr>
            <a:cxnSpLocks/>
          </p:cNvCxnSpPr>
          <p:nvPr/>
        </p:nvCxnSpPr>
        <p:spPr>
          <a:xfrm>
            <a:off x="7002544" y="2437738"/>
            <a:ext cx="0" cy="35863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71A2C3-8626-4498-88A0-ECE544736956}"/>
              </a:ext>
            </a:extLst>
          </p:cNvPr>
          <p:cNvCxnSpPr/>
          <p:nvPr/>
        </p:nvCxnSpPr>
        <p:spPr>
          <a:xfrm>
            <a:off x="2310197" y="2876082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3D9F17B-C887-4348-B0CA-3469BCFAA41A}"/>
              </a:ext>
            </a:extLst>
          </p:cNvPr>
          <p:cNvCxnSpPr>
            <a:cxnSpLocks/>
          </p:cNvCxnSpPr>
          <p:nvPr/>
        </p:nvCxnSpPr>
        <p:spPr>
          <a:xfrm>
            <a:off x="8255000" y="4135048"/>
            <a:ext cx="3243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E92A35-5275-4D2D-BC56-8ABECC5927D4}"/>
              </a:ext>
            </a:extLst>
          </p:cNvPr>
          <p:cNvSpPr/>
          <p:nvPr/>
        </p:nvSpPr>
        <p:spPr>
          <a:xfrm>
            <a:off x="8787507" y="3990176"/>
            <a:ext cx="521692" cy="338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56A76-5556-4B2C-BF4D-4F3CE747ED9A}"/>
              </a:ext>
            </a:extLst>
          </p:cNvPr>
          <p:cNvSpPr/>
          <p:nvPr/>
        </p:nvSpPr>
        <p:spPr>
          <a:xfrm>
            <a:off x="10069051" y="3965882"/>
            <a:ext cx="708215" cy="3381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bruitage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928BE1-EF69-4D39-94F9-F67B80BACFCF}"/>
              </a:ext>
            </a:extLst>
          </p:cNvPr>
          <p:cNvCxnSpPr/>
          <p:nvPr/>
        </p:nvCxnSpPr>
        <p:spPr>
          <a:xfrm>
            <a:off x="9397403" y="4135048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82CAB002-D850-43BA-B15B-5FFAEE5079DC}"/>
              </a:ext>
            </a:extLst>
          </p:cNvPr>
          <p:cNvSpPr/>
          <p:nvPr/>
        </p:nvSpPr>
        <p:spPr>
          <a:xfrm rot="10800000">
            <a:off x="10926263" y="3193218"/>
            <a:ext cx="164818" cy="19320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7CFFF951-65E6-4EF2-9766-1A5DB95F021D}"/>
              </a:ext>
            </a:extLst>
          </p:cNvPr>
          <p:cNvSpPr/>
          <p:nvPr/>
        </p:nvSpPr>
        <p:spPr>
          <a:xfrm rot="5400000">
            <a:off x="9848295" y="4406043"/>
            <a:ext cx="230739" cy="225483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6AAB00-F81E-4E08-981D-2AC27253EA11}"/>
              </a:ext>
            </a:extLst>
          </p:cNvPr>
          <p:cNvSpPr txBox="1"/>
          <p:nvPr/>
        </p:nvSpPr>
        <p:spPr>
          <a:xfrm>
            <a:off x="9569773" y="5705596"/>
            <a:ext cx="107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Agency FB" panose="020B0503020202020204" pitchFamily="34" charset="0"/>
              </a:rPr>
              <a:t>BioEmu</a:t>
            </a:r>
            <a:endParaRPr lang="fr-FR" sz="1400" dirty="0">
              <a:latin typeface="Agency FB" panose="020B0503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09426B0-310E-4A3C-B117-F601FA2F36A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1D25F21-2FC7-433D-B82E-26AF2DC01098}"/>
              </a:ext>
            </a:extLst>
          </p:cNvPr>
          <p:cNvSpPr txBox="1"/>
          <p:nvPr/>
        </p:nvSpPr>
        <p:spPr>
          <a:xfrm>
            <a:off x="2310197" y="939838"/>
            <a:ext cx="863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1) Comparaison des performances avec les méthodes existantes</a:t>
            </a:r>
          </a:p>
          <a:p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6759E16-794C-45D4-A8F8-5AD51C58A14C}"/>
              </a:ext>
            </a:extLst>
          </p:cNvPr>
          <p:cNvSpPr txBox="1"/>
          <p:nvPr/>
        </p:nvSpPr>
        <p:spPr>
          <a:xfrm>
            <a:off x="1691777" y="1630731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chemeClr val="accent6"/>
                </a:solidFill>
              </a:rPr>
              <a:t> Evaluation objective des performances d’</a:t>
            </a:r>
            <a:r>
              <a:rPr lang="fr-FR" sz="2000" dirty="0" err="1">
                <a:solidFill>
                  <a:schemeClr val="accent6"/>
                </a:solidFill>
              </a:rPr>
              <a:t>AlphaConformer</a:t>
            </a:r>
            <a:endParaRPr lang="fr-FR" sz="20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58D5693-3DFA-48F5-8811-6C67A03010BD}"/>
              </a:ext>
            </a:extLst>
          </p:cNvPr>
          <p:cNvCxnSpPr/>
          <p:nvPr/>
        </p:nvCxnSpPr>
        <p:spPr>
          <a:xfrm>
            <a:off x="3276264" y="4183042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0BAB8A8-5A07-46AC-91B2-88580C55A74A}"/>
              </a:ext>
            </a:extLst>
          </p:cNvPr>
          <p:cNvSpPr txBox="1"/>
          <p:nvPr/>
        </p:nvSpPr>
        <p:spPr>
          <a:xfrm>
            <a:off x="4757788" y="5705595"/>
            <a:ext cx="107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AF-cluster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DB28D6-5548-42B2-950F-5181046BAE69}"/>
              </a:ext>
            </a:extLst>
          </p:cNvPr>
          <p:cNvSpPr/>
          <p:nvPr/>
        </p:nvSpPr>
        <p:spPr>
          <a:xfrm>
            <a:off x="5632180" y="3289809"/>
            <a:ext cx="521692" cy="338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D91422-3818-4F9C-A454-3F9CDB04AA38}"/>
              </a:ext>
            </a:extLst>
          </p:cNvPr>
          <p:cNvSpPr/>
          <p:nvPr/>
        </p:nvSpPr>
        <p:spPr>
          <a:xfrm>
            <a:off x="5607576" y="4055085"/>
            <a:ext cx="566918" cy="4013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FEC1D5-4802-4352-9226-D4FD264C4884}"/>
              </a:ext>
            </a:extLst>
          </p:cNvPr>
          <p:cNvSpPr/>
          <p:nvPr/>
        </p:nvSpPr>
        <p:spPr>
          <a:xfrm>
            <a:off x="5586954" y="4752830"/>
            <a:ext cx="566918" cy="4013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AF2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9BC3B2E-28BB-4507-8FF5-F264A2DCDD29}"/>
              </a:ext>
            </a:extLst>
          </p:cNvPr>
          <p:cNvCxnSpPr>
            <a:cxnSpLocks/>
          </p:cNvCxnSpPr>
          <p:nvPr/>
        </p:nvCxnSpPr>
        <p:spPr>
          <a:xfrm>
            <a:off x="5066569" y="3515276"/>
            <a:ext cx="3770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4F6ABDA-9FAF-410A-86A2-86F8E77992BC}"/>
              </a:ext>
            </a:extLst>
          </p:cNvPr>
          <p:cNvCxnSpPr>
            <a:cxnSpLocks/>
          </p:cNvCxnSpPr>
          <p:nvPr/>
        </p:nvCxnSpPr>
        <p:spPr>
          <a:xfrm>
            <a:off x="5091173" y="4255759"/>
            <a:ext cx="3524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30DB350-4ABF-4C97-9A8D-A1E6AB2D658A}"/>
              </a:ext>
            </a:extLst>
          </p:cNvPr>
          <p:cNvCxnSpPr>
            <a:cxnSpLocks/>
          </p:cNvCxnSpPr>
          <p:nvPr/>
        </p:nvCxnSpPr>
        <p:spPr>
          <a:xfrm>
            <a:off x="5129445" y="4915774"/>
            <a:ext cx="3141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ccolade fermante 29">
            <a:extLst>
              <a:ext uri="{FF2B5EF4-FFF2-40B4-BE49-F238E27FC236}">
                <a16:creationId xmlns:a16="http://schemas.microsoft.com/office/drawing/2014/main" id="{EC00D40D-089E-412E-9A51-755254331D18}"/>
              </a:ext>
            </a:extLst>
          </p:cNvPr>
          <p:cNvSpPr/>
          <p:nvPr/>
        </p:nvSpPr>
        <p:spPr>
          <a:xfrm rot="5400000">
            <a:off x="5035904" y="4480863"/>
            <a:ext cx="258421" cy="201875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69F21BF-4A6E-45D3-ADEC-5979193A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096" y="3663385"/>
            <a:ext cx="1192397" cy="98985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7DE9AF-B1C5-4CA9-B247-06E9B03A8D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0"/>
          <a:stretch/>
        </p:blipFill>
        <p:spPr>
          <a:xfrm>
            <a:off x="4100706" y="3175965"/>
            <a:ext cx="871061" cy="75575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5C1F579-E768-443C-8075-4016B095A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199" y="4653241"/>
            <a:ext cx="1035919" cy="53972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5661959-1845-4890-95D7-12078C2B3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0" b="50837"/>
          <a:stretch/>
        </p:blipFill>
        <p:spPr>
          <a:xfrm>
            <a:off x="4071292" y="4055085"/>
            <a:ext cx="954827" cy="40727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2614495-4EF4-4929-9857-4FE8C1071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399" y="3710955"/>
            <a:ext cx="1010742" cy="83905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0DA64CF-B6F6-437C-93E4-CE96F382D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207" y="4432769"/>
            <a:ext cx="846085" cy="64852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666722F-E990-4D00-864F-B98092263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2330" y="3871477"/>
            <a:ext cx="720598" cy="52407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E6378ED-C2FB-46D8-8165-1D191BE06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2329" y="3174906"/>
            <a:ext cx="744779" cy="5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28/45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BB0598-3D0B-453C-9155-3266B3795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5"/>
          <a:stretch/>
        </p:blipFill>
        <p:spPr>
          <a:xfrm>
            <a:off x="2013376" y="1863167"/>
            <a:ext cx="4911299" cy="3835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4B46D2-722C-48F0-8AFD-8A4DC4546610}"/>
              </a:ext>
            </a:extLst>
          </p:cNvPr>
          <p:cNvSpPr/>
          <p:nvPr/>
        </p:nvSpPr>
        <p:spPr>
          <a:xfrm>
            <a:off x="1909681" y="1720551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B17A0-7735-4192-B80F-AE351DA7E398}"/>
              </a:ext>
            </a:extLst>
          </p:cNvPr>
          <p:cNvSpPr/>
          <p:nvPr/>
        </p:nvSpPr>
        <p:spPr>
          <a:xfrm>
            <a:off x="6992300" y="1658178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6230-A96B-41AC-A66F-D0FB49BBCF4F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322320-70BC-492E-94E9-C22167AC7836}"/>
              </a:ext>
            </a:extLst>
          </p:cNvPr>
          <p:cNvSpPr txBox="1"/>
          <p:nvPr/>
        </p:nvSpPr>
        <p:spPr>
          <a:xfrm>
            <a:off x="2310197" y="939838"/>
            <a:ext cx="863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1) Comparaison des performances avec les méthodes existantes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018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28/45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BB0598-3D0B-453C-9155-3266B3795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76" y="1863167"/>
            <a:ext cx="9954916" cy="3835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4B46D2-722C-48F0-8AFD-8A4DC4546610}"/>
              </a:ext>
            </a:extLst>
          </p:cNvPr>
          <p:cNvSpPr/>
          <p:nvPr/>
        </p:nvSpPr>
        <p:spPr>
          <a:xfrm>
            <a:off x="1909681" y="1720551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B17A0-7735-4192-B80F-AE351DA7E398}"/>
              </a:ext>
            </a:extLst>
          </p:cNvPr>
          <p:cNvSpPr/>
          <p:nvPr/>
        </p:nvSpPr>
        <p:spPr>
          <a:xfrm>
            <a:off x="6992300" y="1658178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6230-A96B-41AC-A66F-D0FB49BBCF4F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322320-70BC-492E-94E9-C22167AC7836}"/>
              </a:ext>
            </a:extLst>
          </p:cNvPr>
          <p:cNvSpPr txBox="1"/>
          <p:nvPr/>
        </p:nvSpPr>
        <p:spPr>
          <a:xfrm>
            <a:off x="2310197" y="939838"/>
            <a:ext cx="863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1) Comparaison des performances avec les méthodes existantes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5866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29/45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1D0707-FA8C-44BA-869E-696B9F18D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2"/>
          <a:stretch/>
        </p:blipFill>
        <p:spPr>
          <a:xfrm>
            <a:off x="1705983" y="1939899"/>
            <a:ext cx="5104392" cy="37227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856625-9FB0-4C48-A592-47ACB9395577}"/>
              </a:ext>
            </a:extLst>
          </p:cNvPr>
          <p:cNvSpPr txBox="1"/>
          <p:nvPr/>
        </p:nvSpPr>
        <p:spPr>
          <a:xfrm>
            <a:off x="1691777" y="1630731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Nos premiers résultats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9F7F5-2331-446D-99E0-711975101599}"/>
              </a:ext>
            </a:extLst>
          </p:cNvPr>
          <p:cNvSpPr/>
          <p:nvPr/>
        </p:nvSpPr>
        <p:spPr>
          <a:xfrm>
            <a:off x="1705983" y="2018367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040AE9-72FC-4BF5-BF5B-87DA091831B5}"/>
              </a:ext>
            </a:extLst>
          </p:cNvPr>
          <p:cNvSpPr/>
          <p:nvPr/>
        </p:nvSpPr>
        <p:spPr>
          <a:xfrm>
            <a:off x="6897075" y="1851996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CCCAB6-E256-4A57-A890-BD38CBDDABC2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47CFC0-0637-4B4F-9D42-C8FBDAE99AE7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8133E-8AE9-43C2-9624-768DC5E2B8F8}"/>
              </a:ext>
            </a:extLst>
          </p:cNvPr>
          <p:cNvSpPr/>
          <p:nvPr/>
        </p:nvSpPr>
        <p:spPr>
          <a:xfrm>
            <a:off x="3898527" y="5227269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ouverte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8B9EC9-96C2-42BD-A422-05E1556E03C6}"/>
              </a:ext>
            </a:extLst>
          </p:cNvPr>
          <p:cNvSpPr/>
          <p:nvPr/>
        </p:nvSpPr>
        <p:spPr>
          <a:xfrm rot="16200000">
            <a:off x="1456984" y="3635291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fermée</a:t>
            </a:r>
          </a:p>
        </p:txBody>
      </p:sp>
    </p:spTree>
    <p:extLst>
      <p:ext uri="{BB962C8B-B14F-4D97-AF65-F5344CB8AC3E}">
        <p14:creationId xmlns:p14="http://schemas.microsoft.com/office/powerpoint/2010/main" val="34070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29/45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1D0707-FA8C-44BA-869E-696B9F18D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83" y="1939899"/>
            <a:ext cx="10354036" cy="37227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856625-9FB0-4C48-A592-47ACB9395577}"/>
              </a:ext>
            </a:extLst>
          </p:cNvPr>
          <p:cNvSpPr txBox="1"/>
          <p:nvPr/>
        </p:nvSpPr>
        <p:spPr>
          <a:xfrm>
            <a:off x="1691777" y="1630731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Nos premiers résultats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9F7F5-2331-446D-99E0-711975101599}"/>
              </a:ext>
            </a:extLst>
          </p:cNvPr>
          <p:cNvSpPr/>
          <p:nvPr/>
        </p:nvSpPr>
        <p:spPr>
          <a:xfrm>
            <a:off x="1705983" y="2018367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040AE9-72FC-4BF5-BF5B-87DA091831B5}"/>
              </a:ext>
            </a:extLst>
          </p:cNvPr>
          <p:cNvSpPr/>
          <p:nvPr/>
        </p:nvSpPr>
        <p:spPr>
          <a:xfrm>
            <a:off x="6897075" y="1851996"/>
            <a:ext cx="541288" cy="40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F8E239B-4706-42DD-BE29-BDF536BF2E15}"/>
              </a:ext>
            </a:extLst>
          </p:cNvPr>
          <p:cNvSpPr txBox="1"/>
          <p:nvPr/>
        </p:nvSpPr>
        <p:spPr>
          <a:xfrm>
            <a:off x="2381636" y="5882517"/>
            <a:ext cx="451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 obtenus pour 4 protéines sur 12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51DC17-716C-47AE-B480-B2C842829BEF}"/>
              </a:ext>
            </a:extLst>
          </p:cNvPr>
          <p:cNvCxnSpPr>
            <a:cxnSpLocks/>
          </p:cNvCxnSpPr>
          <p:nvPr/>
        </p:nvCxnSpPr>
        <p:spPr>
          <a:xfrm flipV="1">
            <a:off x="4639355" y="5607389"/>
            <a:ext cx="0" cy="2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4CCCAB6-E256-4A57-A890-BD38CBDDABC2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47CFC0-0637-4B4F-9D42-C8FBDAE99AE7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0D916D-F6D4-4AFD-A041-6EBDE743ADE7}"/>
              </a:ext>
            </a:extLst>
          </p:cNvPr>
          <p:cNvSpPr/>
          <p:nvPr/>
        </p:nvSpPr>
        <p:spPr>
          <a:xfrm>
            <a:off x="3898527" y="5227269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ouverte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48679-FF53-4278-B3E4-85491A5CD53D}"/>
              </a:ext>
            </a:extLst>
          </p:cNvPr>
          <p:cNvSpPr/>
          <p:nvPr/>
        </p:nvSpPr>
        <p:spPr>
          <a:xfrm rot="16200000">
            <a:off x="1456984" y="3635291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fermée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4CD077-6581-4AAD-95BA-D31892E03FCA}"/>
              </a:ext>
            </a:extLst>
          </p:cNvPr>
          <p:cNvSpPr/>
          <p:nvPr/>
        </p:nvSpPr>
        <p:spPr>
          <a:xfrm>
            <a:off x="8695729" y="5383166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ouverte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DC6628-6AD4-4682-A486-33FD1A687A36}"/>
              </a:ext>
            </a:extLst>
          </p:cNvPr>
          <p:cNvSpPr/>
          <p:nvPr/>
        </p:nvSpPr>
        <p:spPr>
          <a:xfrm rot="16200000">
            <a:off x="6254186" y="3791188"/>
            <a:ext cx="1238250" cy="342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Forme fermée</a:t>
            </a:r>
          </a:p>
        </p:txBody>
      </p:sp>
    </p:spTree>
    <p:extLst>
      <p:ext uri="{BB962C8B-B14F-4D97-AF65-F5344CB8AC3E}">
        <p14:creationId xmlns:p14="http://schemas.microsoft.com/office/powerpoint/2010/main" val="15203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30/45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582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8EDDBB-4AB8-45C5-86AE-F9F0CF01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06"/>
          <a:stretch/>
        </p:blipFill>
        <p:spPr>
          <a:xfrm>
            <a:off x="1351722" y="2118802"/>
            <a:ext cx="10741889" cy="379936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1F8F535-B122-4320-AE2D-706FE31C6215}"/>
              </a:ext>
            </a:extLst>
          </p:cNvPr>
          <p:cNvSpPr txBox="1"/>
          <p:nvPr/>
        </p:nvSpPr>
        <p:spPr>
          <a:xfrm>
            <a:off x="1691777" y="1482563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Modification du pipeline</a:t>
            </a:r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1A94F5-F4F8-4A24-8828-0A802693EFF2}"/>
              </a:ext>
            </a:extLst>
          </p:cNvPr>
          <p:cNvSpPr txBox="1"/>
          <p:nvPr/>
        </p:nvSpPr>
        <p:spPr>
          <a:xfrm>
            <a:off x="7001552" y="1528006"/>
            <a:ext cx="219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Algorithme </a:t>
            </a:r>
            <a:r>
              <a:rPr lang="fr-FR" sz="1600" dirty="0" err="1">
                <a:solidFill>
                  <a:schemeClr val="accent6"/>
                </a:solidFill>
              </a:rPr>
              <a:t>Hobohm</a:t>
            </a:r>
            <a:endParaRPr lang="fr-FR" sz="1600" dirty="0">
              <a:solidFill>
                <a:schemeClr val="accent6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C8253B0-3420-4761-A6BF-5E3B5AE58498}"/>
              </a:ext>
            </a:extLst>
          </p:cNvPr>
          <p:cNvCxnSpPr>
            <a:cxnSpLocks/>
          </p:cNvCxnSpPr>
          <p:nvPr/>
        </p:nvCxnSpPr>
        <p:spPr>
          <a:xfrm flipH="1">
            <a:off x="7191279" y="1949043"/>
            <a:ext cx="476446" cy="66161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72" y="4193750"/>
            <a:ext cx="3198812" cy="2387567"/>
          </a:xfrm>
          <a:prstGeom prst="rect">
            <a:avLst/>
          </a:prstGeom>
        </p:spPr>
      </p:pic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C2F1C4D-EEE6-45A8-B246-A486E6B8E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4"/>
          <a:stretch/>
        </p:blipFill>
        <p:spPr>
          <a:xfrm>
            <a:off x="1696635" y="2865379"/>
            <a:ext cx="4002586" cy="859113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D54668B-D458-47F3-AA19-E96B89815CB9}"/>
              </a:ext>
            </a:extLst>
          </p:cNvPr>
          <p:cNvCxnSpPr>
            <a:cxnSpLocks/>
          </p:cNvCxnSpPr>
          <p:nvPr/>
        </p:nvCxnSpPr>
        <p:spPr>
          <a:xfrm flipV="1">
            <a:off x="6145982" y="3290336"/>
            <a:ext cx="1418313" cy="13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189774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53CB03-4785-44D8-A157-A30FB62D77CC}"/>
              </a:ext>
            </a:extLst>
          </p:cNvPr>
          <p:cNvCxnSpPr>
            <a:cxnSpLocks/>
          </p:cNvCxnSpPr>
          <p:nvPr/>
        </p:nvCxnSpPr>
        <p:spPr>
          <a:xfrm>
            <a:off x="6126366" y="3339807"/>
            <a:ext cx="1437929" cy="1307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9A7706C-9D36-4C41-AC2F-B778B5FD7703}"/>
              </a:ext>
            </a:extLst>
          </p:cNvPr>
          <p:cNvCxnSpPr>
            <a:cxnSpLocks/>
          </p:cNvCxnSpPr>
          <p:nvPr/>
        </p:nvCxnSpPr>
        <p:spPr>
          <a:xfrm flipV="1">
            <a:off x="6123082" y="1762612"/>
            <a:ext cx="1441213" cy="14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A2272B25-6E6F-42B2-8B5C-1A2038EFD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7894567" y="252949"/>
            <a:ext cx="2632348" cy="214585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3F0461C-765C-44D6-8A3B-BD20A7F6B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156" y="2274325"/>
            <a:ext cx="2621265" cy="1919425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9C374E1-74E8-45CD-BD03-187F36BF257D}"/>
              </a:ext>
            </a:extLst>
          </p:cNvPr>
          <p:cNvCxnSpPr/>
          <p:nvPr/>
        </p:nvCxnSpPr>
        <p:spPr>
          <a:xfrm>
            <a:off x="9210741" y="5260661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9DAF531-F18E-4FA7-8C9D-F7A41CC30E19}"/>
              </a:ext>
            </a:extLst>
          </p:cNvPr>
          <p:cNvCxnSpPr/>
          <p:nvPr/>
        </p:nvCxnSpPr>
        <p:spPr>
          <a:xfrm>
            <a:off x="9103924" y="1190143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7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31/45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EFE1FF-EADA-46DE-8530-0C2A01F7883B}"/>
              </a:ext>
            </a:extLst>
          </p:cNvPr>
          <p:cNvSpPr txBox="1"/>
          <p:nvPr/>
        </p:nvSpPr>
        <p:spPr>
          <a:xfrm>
            <a:off x="3393795" y="1437518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Avant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C3DBF22-3E60-455F-B680-6B05FEF061D2}"/>
              </a:ext>
            </a:extLst>
          </p:cNvPr>
          <p:cNvCxnSpPr>
            <a:cxnSpLocks/>
          </p:cNvCxnSpPr>
          <p:nvPr/>
        </p:nvCxnSpPr>
        <p:spPr>
          <a:xfrm>
            <a:off x="6721147" y="1899183"/>
            <a:ext cx="1" cy="3153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3DAAAFE-1541-40F1-8703-05F5F6B14607}"/>
              </a:ext>
            </a:extLst>
          </p:cNvPr>
          <p:cNvCxnSpPr>
            <a:cxnSpLocks/>
          </p:cNvCxnSpPr>
          <p:nvPr/>
        </p:nvCxnSpPr>
        <p:spPr>
          <a:xfrm flipV="1">
            <a:off x="2028801" y="1899183"/>
            <a:ext cx="4692346" cy="52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66BFACF-FDC7-441D-B8E8-C155E88D2438}"/>
              </a:ext>
            </a:extLst>
          </p:cNvPr>
          <p:cNvCxnSpPr>
            <a:cxnSpLocks/>
          </p:cNvCxnSpPr>
          <p:nvPr/>
        </p:nvCxnSpPr>
        <p:spPr>
          <a:xfrm>
            <a:off x="2498310" y="3902079"/>
            <a:ext cx="304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29B85AC-D55B-4B09-BCA6-D396B04FD636}"/>
              </a:ext>
            </a:extLst>
          </p:cNvPr>
          <p:cNvSpPr txBox="1"/>
          <p:nvPr/>
        </p:nvSpPr>
        <p:spPr>
          <a:xfrm>
            <a:off x="3156849" y="5740361"/>
            <a:ext cx="10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A9C20A0-F9EB-4E62-8BC0-BBF8858B46B9}"/>
              </a:ext>
            </a:extLst>
          </p:cNvPr>
          <p:cNvCxnSpPr/>
          <p:nvPr/>
        </p:nvCxnSpPr>
        <p:spPr>
          <a:xfrm>
            <a:off x="4170437" y="3818325"/>
            <a:ext cx="386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4BB7BFB-083A-4BBA-8400-CCCC2D47A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867" y="3339264"/>
            <a:ext cx="1488210" cy="788309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0220550-51DC-4B75-B962-3F8EE182291E}"/>
              </a:ext>
            </a:extLst>
          </p:cNvPr>
          <p:cNvCxnSpPr/>
          <p:nvPr/>
        </p:nvCxnSpPr>
        <p:spPr>
          <a:xfrm>
            <a:off x="5729917" y="4267649"/>
            <a:ext cx="0" cy="29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C71AE31C-CA9C-4BE1-9A98-E9C69726EC39}"/>
              </a:ext>
            </a:extLst>
          </p:cNvPr>
          <p:cNvSpPr/>
          <p:nvPr/>
        </p:nvSpPr>
        <p:spPr>
          <a:xfrm>
            <a:off x="6181516" y="1513982"/>
            <a:ext cx="1148136" cy="26475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19A9904-833D-4485-8CDB-C906D1754700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178760-6E68-4776-B354-3A4DD6E10EB9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CDB1F45-C198-4977-BD48-677261CABD41}"/>
              </a:ext>
            </a:extLst>
          </p:cNvPr>
          <p:cNvSpPr/>
          <p:nvPr/>
        </p:nvSpPr>
        <p:spPr>
          <a:xfrm>
            <a:off x="4423029" y="4614123"/>
            <a:ext cx="1407877" cy="1241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96728A9-588E-4764-AA0C-6D686DF954B3}"/>
              </a:ext>
            </a:extLst>
          </p:cNvPr>
          <p:cNvSpPr/>
          <p:nvPr/>
        </p:nvSpPr>
        <p:spPr>
          <a:xfrm>
            <a:off x="5891050" y="4782805"/>
            <a:ext cx="726148" cy="83896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7F2DF30-618D-4FB9-8829-426C9B058A05}"/>
              </a:ext>
            </a:extLst>
          </p:cNvPr>
          <p:cNvSpPr txBox="1"/>
          <p:nvPr/>
        </p:nvSpPr>
        <p:spPr>
          <a:xfrm>
            <a:off x="4385064" y="4173820"/>
            <a:ext cx="116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Cutoff</a:t>
            </a:r>
            <a:r>
              <a:rPr lang="fr-FR" sz="1400" dirty="0"/>
              <a:t> = 1 Å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ED50B8D-4C63-45C5-A0F8-B0D6EB4CF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3" r="12527"/>
          <a:stretch/>
        </p:blipFill>
        <p:spPr>
          <a:xfrm>
            <a:off x="1605758" y="1976658"/>
            <a:ext cx="879488" cy="78899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D0E7A14-49D5-4EF4-9C58-2B02886809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6"/>
          <a:stretch/>
        </p:blipFill>
        <p:spPr>
          <a:xfrm>
            <a:off x="1468072" y="2934590"/>
            <a:ext cx="1166126" cy="78514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0C81129-F5D9-4976-A2B7-43B38DA59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889" y="3779611"/>
            <a:ext cx="971263" cy="87699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94DA522-27DC-4982-9476-CDF93BC08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605" y="4725615"/>
            <a:ext cx="1086029" cy="82896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D74DF25-FDD7-461D-8DCF-67415CF6F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3" r="12527"/>
          <a:stretch/>
        </p:blipFill>
        <p:spPr>
          <a:xfrm>
            <a:off x="3060866" y="2041235"/>
            <a:ext cx="924094" cy="82901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681C8FE-96E5-491B-9363-1405708F23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371" b="89967" l="9840" r="90389">
                        <a14:foregroundMark x1="35927" y1="31104" x2="35927" y2="31104"/>
                        <a14:foregroundMark x1="90389" y1="63880" x2="90389" y2="63880"/>
                      </a14:backgroundRemoval>
                    </a14:imgEffect>
                  </a14:imgLayer>
                </a14:imgProps>
              </a:ext>
            </a:extLst>
          </a:blip>
          <a:srcRect t="1596"/>
          <a:stretch/>
        </p:blipFill>
        <p:spPr>
          <a:xfrm>
            <a:off x="2896699" y="2169779"/>
            <a:ext cx="1032791" cy="69536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CA24BC8-0FFD-4976-A364-B0D7940BFE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3" r="12527"/>
          <a:stretch/>
        </p:blipFill>
        <p:spPr>
          <a:xfrm>
            <a:off x="3014281" y="2883062"/>
            <a:ext cx="864480" cy="77553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B1D032B-0A54-415F-8CA8-E41E5AB592D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2" b="92508" l="10000" r="90000">
                        <a14:foregroundMark x1="85000" y1="21173" x2="85000" y2="21173"/>
                        <a14:foregroundMark x1="90000" y1="14332" x2="90000" y2="14332"/>
                        <a14:foregroundMark x1="45588" y1="92508" x2="45588" y2="92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3804" y="2900962"/>
            <a:ext cx="982338" cy="88699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07AEF8F-EF51-40E8-B9EB-A0FA896B2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3" r="12527"/>
          <a:stretch/>
        </p:blipFill>
        <p:spPr>
          <a:xfrm>
            <a:off x="2971510" y="3829917"/>
            <a:ext cx="924094" cy="82901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59EE235-ADA6-4034-A020-9719BB8A7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08" b="91638" l="8511" r="89894">
                        <a14:foregroundMark x1="10106" y1="51220" x2="10106" y2="51220"/>
                        <a14:foregroundMark x1="8511" y1="51220" x2="8511" y2="51220"/>
                        <a14:foregroundMark x1="79255" y1="91638" x2="79255" y2="91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2086" y="3818325"/>
            <a:ext cx="1176613" cy="89810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5A18F0B-B562-4553-93C1-CA37DD92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6"/>
          <a:stretch/>
        </p:blipFill>
        <p:spPr>
          <a:xfrm>
            <a:off x="2833378" y="4733420"/>
            <a:ext cx="1125321" cy="75766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B93E9AD-3DF9-4EF2-9E62-6D442032F07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2" b="92508" l="10000" r="90000">
                        <a14:foregroundMark x1="85000" y1="21173" x2="85000" y2="21173"/>
                        <a14:foregroundMark x1="90000" y1="14332" x2="90000" y2="14332"/>
                        <a14:foregroundMark x1="45588" y1="92508" x2="45588" y2="92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917" y="4622580"/>
            <a:ext cx="982338" cy="88699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620F11C-446C-4304-A598-0256D9EA8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3" r="12527"/>
          <a:stretch/>
        </p:blipFill>
        <p:spPr>
          <a:xfrm>
            <a:off x="4747814" y="4680304"/>
            <a:ext cx="552140" cy="49533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FD34E962-1994-49C5-9FE1-D46291C16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6"/>
          <a:stretch/>
        </p:blipFill>
        <p:spPr>
          <a:xfrm>
            <a:off x="5097834" y="5256544"/>
            <a:ext cx="663452" cy="44669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89CE220-99CF-48B1-9AC6-54A31A134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114" y="5241811"/>
            <a:ext cx="552140" cy="49855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CCD67E86-6026-40DD-ACB3-427D6B876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695" y="4994296"/>
            <a:ext cx="571583" cy="4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5" grpId="0" animBg="1"/>
      <p:bldP spid="26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31/45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EFE1FF-EADA-46DE-8530-0C2A01F7883B}"/>
              </a:ext>
            </a:extLst>
          </p:cNvPr>
          <p:cNvSpPr txBox="1"/>
          <p:nvPr/>
        </p:nvSpPr>
        <p:spPr>
          <a:xfrm>
            <a:off x="3393795" y="1437518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5EBB69-65DA-43BE-B7E1-CF223A2DD897}"/>
              </a:ext>
            </a:extLst>
          </p:cNvPr>
          <p:cNvSpPr txBox="1"/>
          <p:nvPr/>
        </p:nvSpPr>
        <p:spPr>
          <a:xfrm>
            <a:off x="8592369" y="1361916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Maintenant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C3DBF22-3E60-455F-B680-6B05FEF061D2}"/>
              </a:ext>
            </a:extLst>
          </p:cNvPr>
          <p:cNvCxnSpPr>
            <a:cxnSpLocks/>
          </p:cNvCxnSpPr>
          <p:nvPr/>
        </p:nvCxnSpPr>
        <p:spPr>
          <a:xfrm>
            <a:off x="6721147" y="1899183"/>
            <a:ext cx="1" cy="3153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3DAAAFE-1541-40F1-8703-05F5F6B14607}"/>
              </a:ext>
            </a:extLst>
          </p:cNvPr>
          <p:cNvCxnSpPr/>
          <p:nvPr/>
        </p:nvCxnSpPr>
        <p:spPr>
          <a:xfrm>
            <a:off x="2028801" y="1904427"/>
            <a:ext cx="91859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66BFACF-FDC7-441D-B8E8-C155E88D2438}"/>
              </a:ext>
            </a:extLst>
          </p:cNvPr>
          <p:cNvCxnSpPr>
            <a:cxnSpLocks/>
          </p:cNvCxnSpPr>
          <p:nvPr/>
        </p:nvCxnSpPr>
        <p:spPr>
          <a:xfrm>
            <a:off x="2498310" y="3902079"/>
            <a:ext cx="304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29B85AC-D55B-4B09-BCA6-D396B04FD636}"/>
              </a:ext>
            </a:extLst>
          </p:cNvPr>
          <p:cNvSpPr txBox="1"/>
          <p:nvPr/>
        </p:nvSpPr>
        <p:spPr>
          <a:xfrm>
            <a:off x="3156849" y="5740361"/>
            <a:ext cx="10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A9C20A0-F9EB-4E62-8BC0-BBF8858B46B9}"/>
              </a:ext>
            </a:extLst>
          </p:cNvPr>
          <p:cNvCxnSpPr/>
          <p:nvPr/>
        </p:nvCxnSpPr>
        <p:spPr>
          <a:xfrm>
            <a:off x="4170437" y="3818325"/>
            <a:ext cx="386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4BB7BFB-083A-4BBA-8400-CCCC2D47A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867" y="3339264"/>
            <a:ext cx="1488210" cy="788309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0F3CD6B-B5FD-42AA-96C7-E1D9C293FC27}"/>
              </a:ext>
            </a:extLst>
          </p:cNvPr>
          <p:cNvCxnSpPr>
            <a:cxnSpLocks/>
          </p:cNvCxnSpPr>
          <p:nvPr/>
        </p:nvCxnSpPr>
        <p:spPr>
          <a:xfrm>
            <a:off x="7815260" y="3779611"/>
            <a:ext cx="304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5E11C44-7274-4187-A30C-24E6B7C441C8}"/>
              </a:ext>
            </a:extLst>
          </p:cNvPr>
          <p:cNvCxnSpPr>
            <a:cxnSpLocks/>
          </p:cNvCxnSpPr>
          <p:nvPr/>
        </p:nvCxnSpPr>
        <p:spPr>
          <a:xfrm>
            <a:off x="9870444" y="3752804"/>
            <a:ext cx="304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0220550-51DC-4B75-B962-3F8EE182291E}"/>
              </a:ext>
            </a:extLst>
          </p:cNvPr>
          <p:cNvCxnSpPr/>
          <p:nvPr/>
        </p:nvCxnSpPr>
        <p:spPr>
          <a:xfrm>
            <a:off x="5729917" y="4267649"/>
            <a:ext cx="0" cy="29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C927D8C-0582-4FF4-8FCC-791B57FF0BF0}"/>
              </a:ext>
            </a:extLst>
          </p:cNvPr>
          <p:cNvSpPr txBox="1"/>
          <p:nvPr/>
        </p:nvSpPr>
        <p:spPr>
          <a:xfrm>
            <a:off x="8476973" y="2116404"/>
            <a:ext cx="114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Cutoff</a:t>
            </a:r>
            <a:r>
              <a:rPr lang="fr-FR" sz="1400" dirty="0"/>
              <a:t> = 1 Å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C71AE31C-CA9C-4BE1-9A98-E9C69726EC39}"/>
              </a:ext>
            </a:extLst>
          </p:cNvPr>
          <p:cNvSpPr/>
          <p:nvPr/>
        </p:nvSpPr>
        <p:spPr>
          <a:xfrm>
            <a:off x="6181516" y="1513982"/>
            <a:ext cx="1148136" cy="26475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19A9904-833D-4485-8CDB-C906D1754700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178760-6E68-4776-B354-3A4DD6E10EB9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CDB1F45-C198-4977-BD48-677261CABD41}"/>
              </a:ext>
            </a:extLst>
          </p:cNvPr>
          <p:cNvSpPr/>
          <p:nvPr/>
        </p:nvSpPr>
        <p:spPr>
          <a:xfrm>
            <a:off x="4423029" y="4614123"/>
            <a:ext cx="1407877" cy="1241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96728A9-588E-4764-AA0C-6D686DF954B3}"/>
              </a:ext>
            </a:extLst>
          </p:cNvPr>
          <p:cNvSpPr/>
          <p:nvPr/>
        </p:nvSpPr>
        <p:spPr>
          <a:xfrm>
            <a:off x="5891050" y="4782805"/>
            <a:ext cx="726148" cy="83896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7F2DF30-618D-4FB9-8829-426C9B058A05}"/>
              </a:ext>
            </a:extLst>
          </p:cNvPr>
          <p:cNvSpPr txBox="1"/>
          <p:nvPr/>
        </p:nvSpPr>
        <p:spPr>
          <a:xfrm>
            <a:off x="4385064" y="4173820"/>
            <a:ext cx="116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Cutoff</a:t>
            </a:r>
            <a:r>
              <a:rPr lang="fr-FR" sz="1400" dirty="0"/>
              <a:t> = 1 Å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D1931E2-3FF3-4821-AFB5-E91416E9945C}"/>
              </a:ext>
            </a:extLst>
          </p:cNvPr>
          <p:cNvSpPr/>
          <p:nvPr/>
        </p:nvSpPr>
        <p:spPr>
          <a:xfrm>
            <a:off x="10398083" y="2494550"/>
            <a:ext cx="1407877" cy="1241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ED50B8D-4C63-45C5-A0F8-B0D6EB4CF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1605758" y="1976658"/>
            <a:ext cx="879488" cy="78899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D0E7A14-49D5-4EF4-9C58-2B0288680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1468072" y="2934590"/>
            <a:ext cx="1166126" cy="78514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0C81129-F5D9-4976-A2B7-43B38DA59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889" y="3779611"/>
            <a:ext cx="971263" cy="87699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94DA522-27DC-4982-9476-CDF93BC08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8605" y="4725615"/>
            <a:ext cx="1086029" cy="82896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D74DF25-FDD7-461D-8DCF-67415CF6F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3060866" y="2041235"/>
            <a:ext cx="924094" cy="82901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681C8FE-96E5-491B-9363-1405708F23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371" b="89967" l="9840" r="90389">
                        <a14:foregroundMark x1="35927" y1="31104" x2="35927" y2="31104"/>
                        <a14:foregroundMark x1="90389" y1="63880" x2="90389" y2="63880"/>
                      </a14:backgroundRemoval>
                    </a14:imgEffect>
                  </a14:imgLayer>
                </a14:imgProps>
              </a:ext>
            </a:extLst>
          </a:blip>
          <a:srcRect t="1596"/>
          <a:stretch/>
        </p:blipFill>
        <p:spPr>
          <a:xfrm>
            <a:off x="2896699" y="2169779"/>
            <a:ext cx="1032791" cy="69536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CA24BC8-0FFD-4976-A364-B0D7940BFE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3014281" y="2883062"/>
            <a:ext cx="864480" cy="77553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B1D032B-0A54-415F-8CA8-E41E5AB592D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2" b="92508" l="10000" r="90000">
                        <a14:foregroundMark x1="85000" y1="21173" x2="85000" y2="21173"/>
                        <a14:foregroundMark x1="90000" y1="14332" x2="90000" y2="14332"/>
                        <a14:foregroundMark x1="45588" y1="92508" x2="45588" y2="92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3804" y="2900962"/>
            <a:ext cx="982338" cy="88699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07AEF8F-EF51-40E8-B9EB-A0FA896B2F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2971510" y="3829917"/>
            <a:ext cx="924094" cy="82901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59EE235-ADA6-4034-A020-9719BB8A7FF4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408" b="91638" l="8511" r="89894">
                        <a14:foregroundMark x1="10106" y1="51220" x2="10106" y2="51220"/>
                        <a14:foregroundMark x1="8511" y1="51220" x2="8511" y2="51220"/>
                        <a14:foregroundMark x1="79255" y1="91638" x2="79255" y2="91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2086" y="3818325"/>
            <a:ext cx="1176613" cy="89810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5A18F0B-B562-4553-93C1-CA37DD924F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2833378" y="4733420"/>
            <a:ext cx="1125321" cy="75766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B93E9AD-3DF9-4EF2-9E62-6D442032F07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2" b="92508" l="10000" r="90000">
                        <a14:foregroundMark x1="85000" y1="21173" x2="85000" y2="21173"/>
                        <a14:foregroundMark x1="90000" y1="14332" x2="90000" y2="14332"/>
                        <a14:foregroundMark x1="45588" y1="92508" x2="45588" y2="92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917" y="4622580"/>
            <a:ext cx="982338" cy="88699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FD34E962-1994-49C5-9FE1-D46291C16C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5097834" y="5256544"/>
            <a:ext cx="663452" cy="44669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89CE220-99CF-48B1-9AC6-54A31A134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114" y="5241811"/>
            <a:ext cx="552140" cy="49855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CCD67E86-6026-40DD-ACB3-427D6B876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695" y="4994296"/>
            <a:ext cx="571583" cy="436288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DF1AF9B-AA85-432A-BB7E-8A956DAAD3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6906565" y="2086845"/>
            <a:ext cx="879488" cy="78899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33FA8AD-C513-442B-826C-D08F0D915B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6768879" y="3044777"/>
            <a:ext cx="1166126" cy="78514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DCB9AA2-3A5B-48A3-990A-2899CF419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696" y="3889798"/>
            <a:ext cx="971263" cy="87699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B37BDED-386E-4E0A-A024-80C5B6E2D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9412" y="4835802"/>
            <a:ext cx="1086029" cy="82896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70FFD6E-0115-4112-893F-BAA2A32C46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8546044" y="2598854"/>
            <a:ext cx="924094" cy="82901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1DAC99B-C28C-43CA-A390-1751D56186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371" b="89967" l="9840" r="90389">
                        <a14:foregroundMark x1="35927" y1="31104" x2="35927" y2="31104"/>
                        <a14:foregroundMark x1="90389" y1="63880" x2="90389" y2="63880"/>
                      </a14:backgroundRemoval>
                    </a14:imgEffect>
                  </a14:imgLayer>
                </a14:imgProps>
              </a:ext>
            </a:extLst>
          </a:blip>
          <a:srcRect t="1596"/>
          <a:stretch/>
        </p:blipFill>
        <p:spPr>
          <a:xfrm>
            <a:off x="8381877" y="2727398"/>
            <a:ext cx="1032791" cy="69536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8BF1C551-0485-42C9-B27A-D25C15A040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8499459" y="3440681"/>
            <a:ext cx="864480" cy="775534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F9B6E7B-B093-4107-8074-E8323B6C4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2" b="92508" l="10000" r="90000">
                        <a14:foregroundMark x1="85000" y1="21173" x2="85000" y2="21173"/>
                        <a14:foregroundMark x1="90000" y1="14332" x2="90000" y2="14332"/>
                        <a14:foregroundMark x1="45588" y1="92508" x2="45588" y2="92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8982" y="3458581"/>
            <a:ext cx="982338" cy="88699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54319589-8701-4EBF-911E-35D19614A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8456688" y="4387536"/>
            <a:ext cx="924094" cy="829014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1C8843FB-AF1A-48E0-BF68-89F7C0082E44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408" b="91638" l="8511" r="89894">
                        <a14:foregroundMark x1="10106" y1="51220" x2="10106" y2="51220"/>
                        <a14:foregroundMark x1="8511" y1="51220" x2="8511" y2="51220"/>
                        <a14:foregroundMark x1="79255" y1="91638" x2="79255" y2="91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7264" y="4375944"/>
            <a:ext cx="1176613" cy="898106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916C565F-4FDB-4BD3-A0AB-88B0024EEAE2}"/>
              </a:ext>
            </a:extLst>
          </p:cNvPr>
          <p:cNvSpPr/>
          <p:nvPr/>
        </p:nvSpPr>
        <p:spPr>
          <a:xfrm>
            <a:off x="8287198" y="2525429"/>
            <a:ext cx="1331715" cy="1827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BF9BE4B9-F929-4012-89E8-D89AE373F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10592658" y="2593696"/>
            <a:ext cx="562884" cy="504969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EF4561DF-9E28-4061-BE1D-26B61CA96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96"/>
          <a:stretch/>
        </p:blipFill>
        <p:spPr>
          <a:xfrm>
            <a:off x="10580221" y="3166099"/>
            <a:ext cx="699823" cy="47118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B176C542-99AA-4095-B16C-A9F360924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4746" y="2636584"/>
            <a:ext cx="559249" cy="504969"/>
          </a:xfrm>
          <a:prstGeom prst="rect">
            <a:avLst/>
          </a:prstGeom>
        </p:spPr>
      </p:pic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74E710DB-81DF-472C-B4F8-F3741947C77C}"/>
              </a:ext>
            </a:extLst>
          </p:cNvPr>
          <p:cNvSpPr/>
          <p:nvPr/>
        </p:nvSpPr>
        <p:spPr>
          <a:xfrm>
            <a:off x="10699945" y="3866662"/>
            <a:ext cx="726148" cy="83896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DD90E5B-A2C8-439C-8702-9FC5A1C19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9590" y="4078153"/>
            <a:ext cx="571583" cy="436288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3B2C643A-5C9E-461F-94B1-AE69BF3F83F9}"/>
              </a:ext>
            </a:extLst>
          </p:cNvPr>
          <p:cNvSpPr txBox="1"/>
          <p:nvPr/>
        </p:nvSpPr>
        <p:spPr>
          <a:xfrm>
            <a:off x="2255407" y="6033861"/>
            <a:ext cx="398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 Pour 4 protéines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6 calculs de RMSD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BBB081E-6C0C-4888-8107-184BA3DBCD52}"/>
              </a:ext>
            </a:extLst>
          </p:cNvPr>
          <p:cNvSpPr txBox="1"/>
          <p:nvPr/>
        </p:nvSpPr>
        <p:spPr>
          <a:xfrm>
            <a:off x="7378129" y="6052350"/>
            <a:ext cx="398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 Pour 4 protéines </a:t>
            </a:r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3 calculs de RMSD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2DD1C858-1AED-464D-935F-6F4479204B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3" r="12527"/>
          <a:stretch/>
        </p:blipFill>
        <p:spPr>
          <a:xfrm>
            <a:off x="4747814" y="4680304"/>
            <a:ext cx="552140" cy="4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  <p:bldP spid="55" grpId="0" animBg="1"/>
      <p:bldP spid="59" grpId="0" animBg="1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32/45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8DA091-6F49-4B10-A49C-E9C13CF56754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0B78F-8189-4C25-8BE2-6834DE099D8D}"/>
              </a:ext>
            </a:extLst>
          </p:cNvPr>
          <p:cNvSpPr txBox="1"/>
          <p:nvPr/>
        </p:nvSpPr>
        <p:spPr>
          <a:xfrm>
            <a:off x="2310197" y="939838"/>
            <a:ext cx="582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8EDDBB-4AB8-45C5-86AE-F9F0CF01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06"/>
          <a:stretch/>
        </p:blipFill>
        <p:spPr>
          <a:xfrm>
            <a:off x="1351722" y="2118802"/>
            <a:ext cx="10741889" cy="379936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1F8F535-B122-4320-AE2D-706FE31C6215}"/>
              </a:ext>
            </a:extLst>
          </p:cNvPr>
          <p:cNvSpPr txBox="1"/>
          <p:nvPr/>
        </p:nvSpPr>
        <p:spPr>
          <a:xfrm>
            <a:off x="1691777" y="1482563"/>
            <a:ext cx="8481602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Modification du pipeline</a:t>
            </a:r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1A94F5-F4F8-4A24-8828-0A802693EFF2}"/>
              </a:ext>
            </a:extLst>
          </p:cNvPr>
          <p:cNvSpPr txBox="1"/>
          <p:nvPr/>
        </p:nvSpPr>
        <p:spPr>
          <a:xfrm>
            <a:off x="7001552" y="1528006"/>
            <a:ext cx="219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Algorithme </a:t>
            </a:r>
            <a:r>
              <a:rPr lang="fr-FR" sz="1600" dirty="0" err="1">
                <a:solidFill>
                  <a:schemeClr val="accent6"/>
                </a:solidFill>
              </a:rPr>
              <a:t>Hobohm</a:t>
            </a:r>
            <a:endParaRPr lang="fr-FR" sz="1600" dirty="0">
              <a:solidFill>
                <a:schemeClr val="accent6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C8253B0-3420-4761-A6BF-5E3B5AE58498}"/>
              </a:ext>
            </a:extLst>
          </p:cNvPr>
          <p:cNvCxnSpPr>
            <a:cxnSpLocks/>
          </p:cNvCxnSpPr>
          <p:nvPr/>
        </p:nvCxnSpPr>
        <p:spPr>
          <a:xfrm flipH="1">
            <a:off x="7191279" y="1949043"/>
            <a:ext cx="476446" cy="66161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6673670-76B6-465D-A9E2-17618A1C32A0}"/>
              </a:ext>
            </a:extLst>
          </p:cNvPr>
          <p:cNvSpPr txBox="1"/>
          <p:nvPr/>
        </p:nvSpPr>
        <p:spPr>
          <a:xfrm>
            <a:off x="8829581" y="5938953"/>
            <a:ext cx="207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</a:rPr>
              <a:t>Arrêt de la subdivision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09F4A42-904F-4ECF-A52B-0318F00B4E04}"/>
              </a:ext>
            </a:extLst>
          </p:cNvPr>
          <p:cNvCxnSpPr>
            <a:cxnSpLocks/>
          </p:cNvCxnSpPr>
          <p:nvPr/>
        </p:nvCxnSpPr>
        <p:spPr>
          <a:xfrm flipH="1" flipV="1">
            <a:off x="8504356" y="5125038"/>
            <a:ext cx="650450" cy="79539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33/45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D5BE6B-121E-4A03-AC35-6A2009B774C0}"/>
              </a:ext>
            </a:extLst>
          </p:cNvPr>
          <p:cNvSpPr txBox="1"/>
          <p:nvPr/>
        </p:nvSpPr>
        <p:spPr>
          <a:xfrm>
            <a:off x="1873153" y="1732926"/>
            <a:ext cx="9147673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Tests des différents paramètres du pipeline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D4004F-87F8-46C8-B0A4-5D2B50E63C85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AFE1C0-BC59-4FAF-8AF0-9CE2D6755C8E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Amélioration du pipeline AlphaConformer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F421AB-58A2-4381-AA8F-BEE92B8D4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00" y="2530554"/>
            <a:ext cx="10612708" cy="3215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6D6F8-0B5B-4C01-8A1E-7473324B84A7}"/>
              </a:ext>
            </a:extLst>
          </p:cNvPr>
          <p:cNvSpPr/>
          <p:nvPr/>
        </p:nvSpPr>
        <p:spPr>
          <a:xfrm>
            <a:off x="1609725" y="2362200"/>
            <a:ext cx="263428" cy="441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98F475-41E3-444F-BB5F-E23F4830967B}"/>
              </a:ext>
            </a:extLst>
          </p:cNvPr>
          <p:cNvSpPr/>
          <p:nvPr/>
        </p:nvSpPr>
        <p:spPr>
          <a:xfrm>
            <a:off x="6740352" y="2348006"/>
            <a:ext cx="263428" cy="441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6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5F941FA9-E69B-4E48-BDB3-75F5D158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4"/>
          <a:stretch/>
        </p:blipFill>
        <p:spPr>
          <a:xfrm>
            <a:off x="1746484" y="4420687"/>
            <a:ext cx="865458" cy="593287"/>
          </a:xfrm>
          <a:prstGeom prst="rect">
            <a:avLst/>
          </a:prstGeom>
        </p:spPr>
      </p:pic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34/45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A2163F-A041-48D4-AAE3-3046BC12AE88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CEFE7CA-BA11-42CC-B14C-2FFBD9F0B468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   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7C4F774-0ECF-483A-B06C-45165A913D15}"/>
              </a:ext>
            </a:extLst>
          </p:cNvPr>
          <p:cNvSpPr txBox="1"/>
          <p:nvPr/>
        </p:nvSpPr>
        <p:spPr>
          <a:xfrm>
            <a:off x="1689310" y="1553189"/>
            <a:ext cx="758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fr-FR" dirty="0">
                <a:solidFill>
                  <a:schemeClr val="accent2"/>
                </a:solidFill>
              </a:rPr>
              <a:t>Passage d’un environnement artificiel à des situations réelles</a:t>
            </a:r>
          </a:p>
        </p:txBody>
      </p:sp>
      <p:pic>
        <p:nvPicPr>
          <p:cNvPr id="14" name="Picture 2" descr="AlphaFold: La Revolución en la Investigación Biológica | Blog de Crownet">
            <a:extLst>
              <a:ext uri="{FF2B5EF4-FFF2-40B4-BE49-F238E27FC236}">
                <a16:creationId xmlns:a16="http://schemas.microsoft.com/office/drawing/2014/main" id="{CADDF286-8500-4F83-9565-B55F15A78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t="23864" r="36406" b="23600"/>
          <a:stretch/>
        </p:blipFill>
        <p:spPr bwMode="auto">
          <a:xfrm>
            <a:off x="2611941" y="2142670"/>
            <a:ext cx="1351723" cy="15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728454B-0AE2-4B0A-BC10-29B58F12D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887" y="5139859"/>
            <a:ext cx="859295" cy="85929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0F82177-B87B-4479-8955-453FFFA817F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4525" y="5565427"/>
            <a:ext cx="1053448" cy="78938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91AA59D-AE12-487C-B675-2CA8E2587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182" y="4854238"/>
            <a:ext cx="890098" cy="78938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728E721-870E-4447-A733-CBDC55BC3A8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1249" y="4796094"/>
            <a:ext cx="753651" cy="78917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1E06BC1-C655-4ACB-AB90-45610C450B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29" t="1596"/>
          <a:stretch/>
        </p:blipFill>
        <p:spPr>
          <a:xfrm>
            <a:off x="1794096" y="4391592"/>
            <a:ext cx="828055" cy="5932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F6A9D85-C9DD-4B75-A4E0-4ECDB245F2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736" y="5653996"/>
            <a:ext cx="994118" cy="70081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CB4E0D9-BE9C-437B-82ED-5CE55C10586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803" r="12527"/>
          <a:stretch/>
        </p:blipFill>
        <p:spPr>
          <a:xfrm>
            <a:off x="2194919" y="5611820"/>
            <a:ext cx="879917" cy="789383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B04B13C-68BC-4683-8EF2-867A4E9BBC50}"/>
              </a:ext>
            </a:extLst>
          </p:cNvPr>
          <p:cNvCxnSpPr/>
          <p:nvPr/>
        </p:nvCxnSpPr>
        <p:spPr>
          <a:xfrm flipV="1">
            <a:off x="3271089" y="3913392"/>
            <a:ext cx="0" cy="774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 descr="Fermer avec un remplissage uni">
            <a:extLst>
              <a:ext uri="{FF2B5EF4-FFF2-40B4-BE49-F238E27FC236}">
                <a16:creationId xmlns:a16="http://schemas.microsoft.com/office/drawing/2014/main" id="{24E748E6-9CFC-4C6F-A61F-5637FBA222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10534" y="4418716"/>
            <a:ext cx="1963680" cy="19636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204D8D5-F9C9-40FD-8453-A9972EC74C13}"/>
              </a:ext>
            </a:extLst>
          </p:cNvPr>
          <p:cNvSpPr txBox="1"/>
          <p:nvPr/>
        </p:nvSpPr>
        <p:spPr>
          <a:xfrm>
            <a:off x="6518495" y="3018410"/>
            <a:ext cx="484360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Créer notre propre base de données :</a:t>
            </a:r>
          </a:p>
          <a:p>
            <a:pPr>
              <a:lnSpc>
                <a:spcPct val="150000"/>
              </a:lnSpc>
            </a:pPr>
            <a:r>
              <a:rPr lang="fr-FR" dirty="0"/>
              <a:t>    -  Permet de maîtriser les données</a:t>
            </a:r>
          </a:p>
          <a:p>
            <a:pPr>
              <a:lnSpc>
                <a:spcPct val="150000"/>
              </a:lnSpc>
            </a:pPr>
            <a:r>
              <a:rPr lang="fr-FR" dirty="0"/>
              <a:t>    -  Evite les biais d’interprétation du pipeline  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34CBE7-E70A-44C0-998A-08CA3EC0BD15}"/>
              </a:ext>
            </a:extLst>
          </p:cNvPr>
          <p:cNvCxnSpPr/>
          <p:nvPr/>
        </p:nvCxnSpPr>
        <p:spPr>
          <a:xfrm>
            <a:off x="4699257" y="3436993"/>
            <a:ext cx="1493822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35/45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A2163F-A041-48D4-AAE3-3046BC12AE88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9C022C-BDD3-4C51-9D25-393032E995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7" t="19196" r="52065"/>
          <a:stretch/>
        </p:blipFill>
        <p:spPr>
          <a:xfrm>
            <a:off x="3674491" y="2611980"/>
            <a:ext cx="3014424" cy="37840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CEFE7CA-BA11-42CC-B14C-2FFBD9F0B468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                             </a:t>
            </a:r>
          </a:p>
        </p:txBody>
      </p:sp>
      <p:pic>
        <p:nvPicPr>
          <p:cNvPr id="23" name="Graphique 22" descr="Base de données avec un remplissage uni">
            <a:extLst>
              <a:ext uri="{FF2B5EF4-FFF2-40B4-BE49-F238E27FC236}">
                <a16:creationId xmlns:a16="http://schemas.microsoft.com/office/drawing/2014/main" id="{83EA34A6-8C86-43DB-82AB-06DA0C5BA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5663" y="3203685"/>
            <a:ext cx="1098711" cy="109871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A3C7586-4BAF-4BD9-8616-687A4B4B4C4E}"/>
              </a:ext>
            </a:extLst>
          </p:cNvPr>
          <p:cNvSpPr txBox="1"/>
          <p:nvPr/>
        </p:nvSpPr>
        <p:spPr>
          <a:xfrm>
            <a:off x="2809277" y="2821518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Uniprot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3D365C-9E36-469E-9740-688B664B6A77}"/>
              </a:ext>
            </a:extLst>
          </p:cNvPr>
          <p:cNvCxnSpPr/>
          <p:nvPr/>
        </p:nvCxnSpPr>
        <p:spPr>
          <a:xfrm>
            <a:off x="3739955" y="4120004"/>
            <a:ext cx="619303" cy="22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37C4F774-0ECF-483A-B06C-45165A913D15}"/>
              </a:ext>
            </a:extLst>
          </p:cNvPr>
          <p:cNvSpPr txBox="1"/>
          <p:nvPr/>
        </p:nvSpPr>
        <p:spPr>
          <a:xfrm>
            <a:off x="1707680" y="1637409"/>
            <a:ext cx="758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Utilise différentes bases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6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35/45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A2163F-A041-48D4-AAE3-3046BC12AE88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9C022C-BDD3-4C51-9D25-393032E99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7" t="19196" r="5519"/>
          <a:stretch/>
        </p:blipFill>
        <p:spPr>
          <a:xfrm>
            <a:off x="3674490" y="2611980"/>
            <a:ext cx="6194741" cy="37840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CEFE7CA-BA11-42CC-B14C-2FFBD9F0B468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</a:t>
            </a:r>
          </a:p>
        </p:txBody>
      </p:sp>
      <p:pic>
        <p:nvPicPr>
          <p:cNvPr id="23" name="Graphique 22" descr="Base de données avec un remplissage uni">
            <a:extLst>
              <a:ext uri="{FF2B5EF4-FFF2-40B4-BE49-F238E27FC236}">
                <a16:creationId xmlns:a16="http://schemas.microsoft.com/office/drawing/2014/main" id="{83EA34A6-8C86-43DB-82AB-06DA0C5B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5663" y="3203685"/>
            <a:ext cx="1098711" cy="109871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A3C7586-4BAF-4BD9-8616-687A4B4B4C4E}"/>
              </a:ext>
            </a:extLst>
          </p:cNvPr>
          <p:cNvSpPr txBox="1"/>
          <p:nvPr/>
        </p:nvSpPr>
        <p:spPr>
          <a:xfrm>
            <a:off x="2809277" y="2821518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Uniprot</a:t>
            </a:r>
          </a:p>
        </p:txBody>
      </p:sp>
      <p:pic>
        <p:nvPicPr>
          <p:cNvPr id="25" name="Graphique 24" descr="Base de données avec un remplissage uni">
            <a:extLst>
              <a:ext uri="{FF2B5EF4-FFF2-40B4-BE49-F238E27FC236}">
                <a16:creationId xmlns:a16="http://schemas.microsoft.com/office/drawing/2014/main" id="{710E7969-4E04-4BAD-B0A0-D44435B08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3341" y="1470728"/>
            <a:ext cx="1098711" cy="109871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B9A5E09-ED9A-4F0A-B556-D0343F5854A7}"/>
              </a:ext>
            </a:extLst>
          </p:cNvPr>
          <p:cNvSpPr txBox="1"/>
          <p:nvPr/>
        </p:nvSpPr>
        <p:spPr>
          <a:xfrm>
            <a:off x="10890145" y="1216837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PDB</a:t>
            </a:r>
          </a:p>
        </p:txBody>
      </p:sp>
      <p:pic>
        <p:nvPicPr>
          <p:cNvPr id="27" name="Graphique 26" descr="Base de données avec un remplissage uni">
            <a:extLst>
              <a:ext uri="{FF2B5EF4-FFF2-40B4-BE49-F238E27FC236}">
                <a16:creationId xmlns:a16="http://schemas.microsoft.com/office/drawing/2014/main" id="{AA560101-5AC9-4CF9-810F-035F8C8FC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7577" y="2440896"/>
            <a:ext cx="1098711" cy="109871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CAA2755-6E60-48BB-BCB2-2CE658D4F360}"/>
              </a:ext>
            </a:extLst>
          </p:cNvPr>
          <p:cNvSpPr txBox="1"/>
          <p:nvPr/>
        </p:nvSpPr>
        <p:spPr>
          <a:xfrm>
            <a:off x="6465986" y="2117799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SIFTS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3D365C-9E36-469E-9740-688B664B6A77}"/>
              </a:ext>
            </a:extLst>
          </p:cNvPr>
          <p:cNvCxnSpPr/>
          <p:nvPr/>
        </p:nvCxnSpPr>
        <p:spPr>
          <a:xfrm>
            <a:off x="3739955" y="4120004"/>
            <a:ext cx="619303" cy="22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Accolade fermante 28">
            <a:extLst>
              <a:ext uri="{FF2B5EF4-FFF2-40B4-BE49-F238E27FC236}">
                <a16:creationId xmlns:a16="http://schemas.microsoft.com/office/drawing/2014/main" id="{14B112D4-606F-4BDB-8508-BD61B7FB9D13}"/>
              </a:ext>
            </a:extLst>
          </p:cNvPr>
          <p:cNvSpPr/>
          <p:nvPr/>
        </p:nvSpPr>
        <p:spPr>
          <a:xfrm>
            <a:off x="9696450" y="2503381"/>
            <a:ext cx="619303" cy="3784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A411EF5-1C8D-4C4F-AF09-A4546E1875DA}"/>
              </a:ext>
            </a:extLst>
          </p:cNvPr>
          <p:cNvCxnSpPr>
            <a:cxnSpLocks/>
          </p:cNvCxnSpPr>
          <p:nvPr/>
        </p:nvCxnSpPr>
        <p:spPr>
          <a:xfrm flipH="1">
            <a:off x="10496550" y="2523257"/>
            <a:ext cx="525350" cy="177913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FBBCCB8-2FD3-4C77-8C23-58EEC605E59F}"/>
              </a:ext>
            </a:extLst>
          </p:cNvPr>
          <p:cNvCxnSpPr>
            <a:cxnSpLocks/>
          </p:cNvCxnSpPr>
          <p:nvPr/>
        </p:nvCxnSpPr>
        <p:spPr>
          <a:xfrm>
            <a:off x="6945841" y="3520789"/>
            <a:ext cx="289898" cy="52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A969D39-3F44-4C0A-8252-C4E4CB7E0F4F}"/>
              </a:ext>
            </a:extLst>
          </p:cNvPr>
          <p:cNvSpPr txBox="1"/>
          <p:nvPr/>
        </p:nvSpPr>
        <p:spPr>
          <a:xfrm>
            <a:off x="1707680" y="1637409"/>
            <a:ext cx="758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Utilise différentes bases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14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36/45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C7A8B4-AFE4-47D2-9DBA-06F329B8CD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6"/>
          <a:stretch/>
        </p:blipFill>
        <p:spPr>
          <a:xfrm>
            <a:off x="2216182" y="1336951"/>
            <a:ext cx="9413843" cy="495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E8D181-9EC4-4984-8A23-CFF920E35CFB}"/>
              </a:ext>
            </a:extLst>
          </p:cNvPr>
          <p:cNvSpPr/>
          <p:nvPr/>
        </p:nvSpPr>
        <p:spPr>
          <a:xfrm>
            <a:off x="8073057" y="917082"/>
            <a:ext cx="4049777" cy="543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29EDC-AABC-4002-A049-6AF4F28624D5}"/>
              </a:ext>
            </a:extLst>
          </p:cNvPr>
          <p:cNvSpPr/>
          <p:nvPr/>
        </p:nvSpPr>
        <p:spPr>
          <a:xfrm>
            <a:off x="2275806" y="3893868"/>
            <a:ext cx="5632236" cy="2146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79190-F894-401A-B324-35EA6A13EB62}"/>
              </a:ext>
            </a:extLst>
          </p:cNvPr>
          <p:cNvSpPr/>
          <p:nvPr/>
        </p:nvSpPr>
        <p:spPr>
          <a:xfrm>
            <a:off x="2073192" y="3921404"/>
            <a:ext cx="537224" cy="454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BDFE29-FD7D-48A6-9712-D77A871447D3}"/>
              </a:ext>
            </a:extLst>
          </p:cNvPr>
          <p:cNvSpPr/>
          <p:nvPr/>
        </p:nvSpPr>
        <p:spPr>
          <a:xfrm>
            <a:off x="2047602" y="1421126"/>
            <a:ext cx="537224" cy="454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AC2890-6343-482D-9010-11BAC4A0E90C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A2DFB0-D73B-4872-8098-6B12D55D714C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3E0791-CA30-48BB-AFE9-FFCA8F4E403F}"/>
              </a:ext>
            </a:extLst>
          </p:cNvPr>
          <p:cNvSpPr/>
          <p:nvPr/>
        </p:nvSpPr>
        <p:spPr>
          <a:xfrm>
            <a:off x="7704413" y="1303718"/>
            <a:ext cx="537224" cy="454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36/45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E1413E-2367-49DC-9585-D33823231C43}"/>
              </a:ext>
            </a:extLst>
          </p:cNvPr>
          <p:cNvSpPr txBox="1"/>
          <p:nvPr/>
        </p:nvSpPr>
        <p:spPr>
          <a:xfrm>
            <a:off x="1930912" y="3160697"/>
            <a:ext cx="5186326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Filtre les données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Protéines avec structure ouverte et fermée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Résolution &lt; 3</a:t>
            </a:r>
            <a:r>
              <a:rPr lang="fr-FR" sz="1800" dirty="0"/>
              <a:t> Å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Publié après avril 2018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28D3AF-5F9F-4E95-9F9D-E4849691F1AB}"/>
              </a:ext>
            </a:extLst>
          </p:cNvPr>
          <p:cNvSpPr txBox="1"/>
          <p:nvPr/>
        </p:nvSpPr>
        <p:spPr>
          <a:xfrm>
            <a:off x="1930912" y="1708111"/>
            <a:ext cx="8621751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Ajout d’informations sur la structure :</a:t>
            </a:r>
          </a:p>
          <a:p>
            <a:pPr>
              <a:lnSpc>
                <a:spcPct val="150000"/>
              </a:lnSpc>
            </a:pPr>
            <a:r>
              <a:rPr lang="fr-FR" dirty="0"/>
              <a:t>-      Identification de structures ouvertes et fermées</a:t>
            </a:r>
          </a:p>
        </p:txBody>
      </p:sp>
      <p:pic>
        <p:nvPicPr>
          <p:cNvPr id="8" name="Graphique 7" descr="Base de données avec un remplissage uni">
            <a:extLst>
              <a:ext uri="{FF2B5EF4-FFF2-40B4-BE49-F238E27FC236}">
                <a16:creationId xmlns:a16="http://schemas.microsoft.com/office/drawing/2014/main" id="{41831B6E-448D-432A-AF4A-BB148D974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1204" y="1767086"/>
            <a:ext cx="1098711" cy="10987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ED8B0B0-0CCE-483B-834C-75A005F38E79}"/>
              </a:ext>
            </a:extLst>
          </p:cNvPr>
          <p:cNvSpPr txBox="1"/>
          <p:nvPr/>
        </p:nvSpPr>
        <p:spPr>
          <a:xfrm>
            <a:off x="8844051" y="2861154"/>
            <a:ext cx="93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BioLip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0FA63E7-699D-495E-A981-2866D3E0D914}"/>
              </a:ext>
            </a:extLst>
          </p:cNvPr>
          <p:cNvCxnSpPr/>
          <p:nvPr/>
        </p:nvCxnSpPr>
        <p:spPr>
          <a:xfrm>
            <a:off x="9158385" y="3420479"/>
            <a:ext cx="0" cy="659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02B72BF-01C3-4CCE-9C0B-E600E75E9FFF}"/>
              </a:ext>
            </a:extLst>
          </p:cNvPr>
          <p:cNvSpPr txBox="1"/>
          <p:nvPr/>
        </p:nvSpPr>
        <p:spPr>
          <a:xfrm>
            <a:off x="7696428" y="4066485"/>
            <a:ext cx="341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Annotation des interactions entre protéines et d’autres molécules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E7B910-2DD0-4847-B1CB-242FDE33022D}"/>
              </a:ext>
            </a:extLst>
          </p:cNvPr>
          <p:cNvSpPr txBox="1"/>
          <p:nvPr/>
        </p:nvSpPr>
        <p:spPr>
          <a:xfrm>
            <a:off x="4674208" y="4543539"/>
            <a:ext cx="2678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2"/>
                </a:solidFill>
                <a:sym typeface="Wingdings" panose="05000000000000000000" pitchFamily="2" charset="2"/>
              </a:rPr>
              <a:t> Entrainement d’AlphaFold2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D3E333-83E4-49A9-8CA0-001453BAD6CD}"/>
              </a:ext>
            </a:extLst>
          </p:cNvPr>
          <p:cNvSpPr txBox="1"/>
          <p:nvPr/>
        </p:nvSpPr>
        <p:spPr>
          <a:xfrm>
            <a:off x="1922669" y="5444279"/>
            <a:ext cx="704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/>
                </a:solidFill>
                <a:sym typeface="Wingdings" panose="05000000000000000000" pitchFamily="2" charset="2"/>
              </a:rPr>
              <a:t> Passer de 800 000 protéines à 100 000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6EA27-2E42-4F94-9963-F8ED5B75559E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8D6490-5F20-4114-B752-5F83BE934319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7967DA8-9CC2-4F06-9711-B81905761D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39" b="14028"/>
          <a:stretch/>
        </p:blipFill>
        <p:spPr>
          <a:xfrm>
            <a:off x="9749915" y="492476"/>
            <a:ext cx="2092512" cy="1705786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7300D7-638D-4D77-ADD2-D79071F2732F}"/>
              </a:ext>
            </a:extLst>
          </p:cNvPr>
          <p:cNvCxnSpPr/>
          <p:nvPr/>
        </p:nvCxnSpPr>
        <p:spPr>
          <a:xfrm>
            <a:off x="10730883" y="1187675"/>
            <a:ext cx="0" cy="20931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Médicament - Icônes médical gratuites">
            <a:extLst>
              <a:ext uri="{FF2B5EF4-FFF2-40B4-BE49-F238E27FC236}">
                <a16:creationId xmlns:a16="http://schemas.microsoft.com/office/drawing/2014/main" id="{510A11E5-E7EA-47B4-887E-E22A6E8C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8935">
            <a:off x="11266841" y="1128558"/>
            <a:ext cx="327549" cy="32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3125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37/45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05CF01D-2B6E-4F56-8B2D-22DDFD991D10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0119B4-3D15-45C6-8176-20571C5A015B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4816DA-677E-43F4-8FC7-1919E090D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37" r="26354" b="56959"/>
          <a:stretch/>
        </p:blipFill>
        <p:spPr>
          <a:xfrm>
            <a:off x="1801750" y="1701813"/>
            <a:ext cx="1200620" cy="20092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ACA3A5-0498-481E-9E00-0D717E5BB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465" y="1884208"/>
            <a:ext cx="1288460" cy="10718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AE361F-66C6-47E9-9E5D-573B6F046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579" y="2978428"/>
            <a:ext cx="1398757" cy="126117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FF98362-58A2-49FE-9FB3-0AD281637AD2}"/>
              </a:ext>
            </a:extLst>
          </p:cNvPr>
          <p:cNvCxnSpPr>
            <a:cxnSpLocks/>
          </p:cNvCxnSpPr>
          <p:nvPr/>
        </p:nvCxnSpPr>
        <p:spPr>
          <a:xfrm>
            <a:off x="3452399" y="2968373"/>
            <a:ext cx="7519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135D688-9FE0-48F5-9C21-D7852639855A}"/>
              </a:ext>
            </a:extLst>
          </p:cNvPr>
          <p:cNvSpPr txBox="1"/>
          <p:nvPr/>
        </p:nvSpPr>
        <p:spPr>
          <a:xfrm>
            <a:off x="2091795" y="4973792"/>
            <a:ext cx="829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 </a:t>
            </a:r>
            <a:r>
              <a:rPr lang="fr-FR" dirty="0"/>
              <a:t>On veut garder les conformations ouvertes et fermées les plus différentes possibles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6B4D25E-7192-4741-8B35-7761643A5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920" y="3711023"/>
            <a:ext cx="1061619" cy="941497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C5BB315-0BCE-46EF-8594-EFAF994E0F11}"/>
              </a:ext>
            </a:extLst>
          </p:cNvPr>
          <p:cNvCxnSpPr>
            <a:cxnSpLocks/>
          </p:cNvCxnSpPr>
          <p:nvPr/>
        </p:nvCxnSpPr>
        <p:spPr>
          <a:xfrm>
            <a:off x="6885327" y="2956073"/>
            <a:ext cx="75038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6CF48670-AF98-4CFB-83D6-239569BE63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6"/>
          <a:stretch/>
        </p:blipFill>
        <p:spPr>
          <a:xfrm>
            <a:off x="8012268" y="2072133"/>
            <a:ext cx="1351722" cy="91009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B3FA298-DB9A-4AAC-A7B3-1E6AE2BB8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2916" y="2029246"/>
            <a:ext cx="1288460" cy="95298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F4CD7AD-E27E-43B5-B9D3-535C9AD6A046}"/>
              </a:ext>
            </a:extLst>
          </p:cNvPr>
          <p:cNvSpPr txBox="1"/>
          <p:nvPr/>
        </p:nvSpPr>
        <p:spPr>
          <a:xfrm>
            <a:off x="8198135" y="1513447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fermée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FBC3174-7FB7-4C23-B4D3-6F4BE1D4076A}"/>
              </a:ext>
            </a:extLst>
          </p:cNvPr>
          <p:cNvSpPr txBox="1"/>
          <p:nvPr/>
        </p:nvSpPr>
        <p:spPr>
          <a:xfrm>
            <a:off x="9797797" y="1513447"/>
            <a:ext cx="101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ouverte</a:t>
            </a:r>
          </a:p>
        </p:txBody>
      </p:sp>
      <p:pic>
        <p:nvPicPr>
          <p:cNvPr id="31" name="Graphique 30" descr="Fermer avec un remplissage uni">
            <a:extLst>
              <a:ext uri="{FF2B5EF4-FFF2-40B4-BE49-F238E27FC236}">
                <a16:creationId xmlns:a16="http://schemas.microsoft.com/office/drawing/2014/main" id="{C9A3DCE7-87B7-4425-8C81-D52568EC2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9180" y="1896286"/>
            <a:ext cx="2618360" cy="117043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0B40A66-5238-4FD2-879A-CE3678F43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6"/>
          <a:stretch/>
        </p:blipFill>
        <p:spPr>
          <a:xfrm>
            <a:off x="8075002" y="3261372"/>
            <a:ext cx="1351722" cy="91009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952F38-D734-446B-A570-91D22B818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803" r="12527"/>
          <a:stretch/>
        </p:blipFill>
        <p:spPr>
          <a:xfrm>
            <a:off x="9662916" y="3160943"/>
            <a:ext cx="1088574" cy="976571"/>
          </a:xfrm>
          <a:prstGeom prst="rect">
            <a:avLst/>
          </a:prstGeom>
        </p:spPr>
      </p:pic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62FC53F5-B423-40C0-83E4-615E583E2C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49158" y="3160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841" y="612118"/>
            <a:ext cx="3198812" cy="2387567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463278" y="167016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ACD1D16-B32D-4FD3-BA41-13E20168BC0E}"/>
              </a:ext>
            </a:extLst>
          </p:cNvPr>
          <p:cNvSpPr txBox="1"/>
          <p:nvPr/>
        </p:nvSpPr>
        <p:spPr>
          <a:xfrm>
            <a:off x="1968954" y="1810143"/>
            <a:ext cx="60960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La connaissance de la structure 3D est un critère fondamental pour comprendre les mécanismes cellulaires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E507DF1-C439-4BA8-9F95-A6800736CD2B}"/>
              </a:ext>
            </a:extLst>
          </p:cNvPr>
          <p:cNvCxnSpPr/>
          <p:nvPr/>
        </p:nvCxnSpPr>
        <p:spPr>
          <a:xfrm>
            <a:off x="9506016" y="3173090"/>
            <a:ext cx="0" cy="7702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que 24" descr="Verrou avec un remplissage uni">
            <a:extLst>
              <a:ext uri="{FF2B5EF4-FFF2-40B4-BE49-F238E27FC236}">
                <a16:creationId xmlns:a16="http://schemas.microsoft.com/office/drawing/2014/main" id="{5F3D1445-08B1-45D5-986A-C1ED2EE17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5915" y="4044365"/>
            <a:ext cx="1824663" cy="1824663"/>
          </a:xfrm>
          <a:prstGeom prst="rect">
            <a:avLst/>
          </a:prstGeom>
        </p:spPr>
      </p:pic>
      <p:pic>
        <p:nvPicPr>
          <p:cNvPr id="26" name="Picture 2" descr="Icône gribouillage clé. Style de dessin : image vectorielle de stock (libre  de droits) 2089474699 | Shutterstock">
            <a:extLst>
              <a:ext uri="{FF2B5EF4-FFF2-40B4-BE49-F238E27FC236}">
                <a16:creationId xmlns:a16="http://schemas.microsoft.com/office/drawing/2014/main" id="{E82D83AF-DCCE-4C73-8D15-A3963838A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30741"/>
          <a:stretch/>
        </p:blipFill>
        <p:spPr bwMode="auto">
          <a:xfrm flipV="1">
            <a:off x="6937197" y="5059592"/>
            <a:ext cx="2083287" cy="8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BFC763E-7B51-4A93-8569-9D8210770214}"/>
              </a:ext>
            </a:extLst>
          </p:cNvPr>
          <p:cNvCxnSpPr/>
          <p:nvPr/>
        </p:nvCxnSpPr>
        <p:spPr>
          <a:xfrm>
            <a:off x="9496557" y="167016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38/44</a:t>
            </a:r>
          </a:p>
          <a:p>
            <a:r>
              <a:rPr lang="fr-FR" sz="1600" dirty="0">
                <a:latin typeface="+mj-lt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33E20E-DC63-41CB-A891-957A5446B499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IV- Mes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780A0-EE61-4B47-B4EA-B0B0608D87C0}"/>
              </a:ext>
            </a:extLst>
          </p:cNvPr>
          <p:cNvSpPr txBox="1"/>
          <p:nvPr/>
        </p:nvSpPr>
        <p:spPr>
          <a:xfrm>
            <a:off x="2310197" y="939838"/>
            <a:ext cx="786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Création d’une base de données</a:t>
            </a:r>
          </a:p>
        </p:txBody>
      </p:sp>
      <p:pic>
        <p:nvPicPr>
          <p:cNvPr id="9" name="Picture 2" descr="GitHub - steineggerlab/foldseek: Foldseek enables fast and sensitive  comparisons of large structure sets.">
            <a:extLst>
              <a:ext uri="{FF2B5EF4-FFF2-40B4-BE49-F238E27FC236}">
                <a16:creationId xmlns:a16="http://schemas.microsoft.com/office/drawing/2014/main" id="{75DF08B8-FFBA-49D9-B221-69638A24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34" y="3309214"/>
            <a:ext cx="2311355" cy="10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6A64DBB-76C2-4FE4-9EE6-E1F098F00003}"/>
              </a:ext>
            </a:extLst>
          </p:cNvPr>
          <p:cNvCxnSpPr/>
          <p:nvPr/>
        </p:nvCxnSpPr>
        <p:spPr>
          <a:xfrm>
            <a:off x="3101314" y="3791142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E135959-2F07-4A58-96AE-8427BF5ADDB3}"/>
              </a:ext>
            </a:extLst>
          </p:cNvPr>
          <p:cNvSpPr txBox="1"/>
          <p:nvPr/>
        </p:nvSpPr>
        <p:spPr>
          <a:xfrm>
            <a:off x="4129526" y="4311700"/>
            <a:ext cx="107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Foldseek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B976BE3-5015-457F-9C3A-D556F0827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132" y="2345224"/>
            <a:ext cx="1158130" cy="11581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47853E-F40A-4AB5-8A40-C7F33E864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911" y="3503688"/>
            <a:ext cx="1225483" cy="108681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82FD59B-0FAA-49C3-8E4F-512B88BA70A4}"/>
              </a:ext>
            </a:extLst>
          </p:cNvPr>
          <p:cNvSpPr txBox="1"/>
          <p:nvPr/>
        </p:nvSpPr>
        <p:spPr>
          <a:xfrm>
            <a:off x="1691777" y="1534642"/>
            <a:ext cx="8064965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fr-FR" dirty="0">
                <a:solidFill>
                  <a:schemeClr val="accent2"/>
                </a:solidFill>
              </a:rPr>
              <a:t>Vérifier qu’aucune protéine similaire n’était dans l’entrainement d’</a:t>
            </a:r>
            <a:r>
              <a:rPr lang="fr-FR" dirty="0" err="1">
                <a:solidFill>
                  <a:schemeClr val="accent2"/>
                </a:solidFill>
              </a:rPr>
              <a:t>AlphaFold</a:t>
            </a:r>
            <a:endParaRPr lang="fr-FR" dirty="0">
              <a:solidFill>
                <a:schemeClr val="accent2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2A72B2F-CAB2-4B7B-88D3-AA5332FBEF7F}"/>
              </a:ext>
            </a:extLst>
          </p:cNvPr>
          <p:cNvCxnSpPr/>
          <p:nvPr/>
        </p:nvCxnSpPr>
        <p:spPr>
          <a:xfrm>
            <a:off x="5453755" y="3860772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95FD5F92-A26A-44DB-B61C-A102052B2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1089" y="3234534"/>
            <a:ext cx="1158130" cy="1158130"/>
          </a:xfrm>
          <a:prstGeom prst="rect">
            <a:avLst/>
          </a:prstGeom>
        </p:spPr>
      </p:pic>
      <p:graphicFrame>
        <p:nvGraphicFramePr>
          <p:cNvPr id="20" name="Tableau 6">
            <a:extLst>
              <a:ext uri="{FF2B5EF4-FFF2-40B4-BE49-F238E27FC236}">
                <a16:creationId xmlns:a16="http://schemas.microsoft.com/office/drawing/2014/main" id="{64A60B5B-6038-4CF9-A2D6-3CFCFBD38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88161"/>
              </p:ext>
            </p:extLst>
          </p:nvPr>
        </p:nvGraphicFramePr>
        <p:xfrm>
          <a:off x="6385803" y="2090287"/>
          <a:ext cx="318699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5250">
                  <a:extLst>
                    <a:ext uri="{9D8B030D-6E8A-4147-A177-3AD203B41FA5}">
                      <a16:colId xmlns:a16="http://schemas.microsoft.com/office/drawing/2014/main" val="17148970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16678509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278202150"/>
                    </a:ext>
                  </a:extLst>
                </a:gridCol>
                <a:gridCol w="886578">
                  <a:extLst>
                    <a:ext uri="{9D8B030D-6E8A-4147-A177-3AD203B41FA5}">
                      <a16:colId xmlns:a16="http://schemas.microsoft.com/office/drawing/2014/main" val="386038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Seq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Seq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TM-score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2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2my5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8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5wpx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e-3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Q8QN58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5wpy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e-1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67135"/>
                  </a:ext>
                </a:extLst>
              </a:tr>
            </a:tbl>
          </a:graphicData>
        </a:graphic>
      </p:graphicFrame>
      <p:graphicFrame>
        <p:nvGraphicFramePr>
          <p:cNvPr id="22" name="Tableau 6">
            <a:extLst>
              <a:ext uri="{FF2B5EF4-FFF2-40B4-BE49-F238E27FC236}">
                <a16:creationId xmlns:a16="http://schemas.microsoft.com/office/drawing/2014/main" id="{F7D7634B-5DD8-444E-A63B-64435097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952791"/>
              </p:ext>
            </p:extLst>
          </p:nvPr>
        </p:nvGraphicFramePr>
        <p:xfrm>
          <a:off x="6385803" y="4088602"/>
          <a:ext cx="318699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5250">
                  <a:extLst>
                    <a:ext uri="{9D8B030D-6E8A-4147-A177-3AD203B41FA5}">
                      <a16:colId xmlns:a16="http://schemas.microsoft.com/office/drawing/2014/main" val="17148970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166785091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278202150"/>
                    </a:ext>
                  </a:extLst>
                </a:gridCol>
                <a:gridCol w="886578">
                  <a:extLst>
                    <a:ext uri="{9D8B030D-6E8A-4147-A177-3AD203B41FA5}">
                      <a16:colId xmlns:a16="http://schemas.microsoft.com/office/drawing/2014/main" val="386038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Seq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Seq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TM-score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2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P002123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1akz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8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P002123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6uui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e-3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1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P002123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9gqn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r>
                        <a:rPr lang="fr-FR" sz="1400" baseline="30000" dirty="0"/>
                        <a:t>e-1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67135"/>
                  </a:ext>
                </a:extLst>
              </a:tr>
            </a:tbl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7C6AAD8D-5869-4A60-AE52-3EBE152CB5B8}"/>
              </a:ext>
            </a:extLst>
          </p:cNvPr>
          <p:cNvSpPr txBox="1"/>
          <p:nvPr/>
        </p:nvSpPr>
        <p:spPr>
          <a:xfrm>
            <a:off x="1984683" y="4757364"/>
            <a:ext cx="29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4" name="Graphique 23" descr="Base de données avec un remplissage uni">
            <a:extLst>
              <a:ext uri="{FF2B5EF4-FFF2-40B4-BE49-F238E27FC236}">
                <a16:creationId xmlns:a16="http://schemas.microsoft.com/office/drawing/2014/main" id="{113EDEC9-7F8C-4EAE-BB05-92421BF302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758" y="5132379"/>
            <a:ext cx="864444" cy="864444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00D138D-344C-4DA8-86D3-0C6C520956FB}"/>
              </a:ext>
            </a:extLst>
          </p:cNvPr>
          <p:cNvCxnSpPr/>
          <p:nvPr/>
        </p:nvCxnSpPr>
        <p:spPr>
          <a:xfrm>
            <a:off x="9895201" y="3791142"/>
            <a:ext cx="5410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39/45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AEC100-D62E-45B2-AA40-50059A49B9EE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V- Perspectives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71663A-9BAB-4E22-8912-90F20C413EC9}"/>
              </a:ext>
            </a:extLst>
          </p:cNvPr>
          <p:cNvSpPr txBox="1"/>
          <p:nvPr/>
        </p:nvSpPr>
        <p:spPr>
          <a:xfrm>
            <a:off x="2045617" y="1103131"/>
            <a:ext cx="7032396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Terminer la création de la base de donnée : </a:t>
            </a:r>
            <a:endParaRPr lang="fr-F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Séparer les données en Train, </a:t>
            </a:r>
            <a:r>
              <a:rPr lang="fr-FR" dirty="0" err="1"/>
              <a:t>Valid</a:t>
            </a:r>
            <a:r>
              <a:rPr lang="fr-FR" dirty="0"/>
              <a:t> et Test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33E0A0-26E8-4593-A635-F440756A476B}"/>
              </a:ext>
            </a:extLst>
          </p:cNvPr>
          <p:cNvSpPr txBox="1"/>
          <p:nvPr/>
        </p:nvSpPr>
        <p:spPr>
          <a:xfrm>
            <a:off x="2045617" y="2691268"/>
            <a:ext cx="7032396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Continuer l’amélioration d’</a:t>
            </a:r>
            <a:r>
              <a:rPr lang="fr-FR" sz="2400" dirty="0" err="1"/>
              <a:t>AlphaConformer</a:t>
            </a:r>
            <a:r>
              <a:rPr lang="fr-FR" sz="2400" dirty="0"/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Tester les paramètres sur les 10 autres protéines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Appliquer aux futurs données Train de notre base de donnée </a:t>
            </a:r>
          </a:p>
        </p:txBody>
      </p:sp>
    </p:spTree>
    <p:extLst>
      <p:ext uri="{BB962C8B-B14F-4D97-AF65-F5344CB8AC3E}">
        <p14:creationId xmlns:p14="http://schemas.microsoft.com/office/powerpoint/2010/main" val="37915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40/45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9C75BD-F533-4D7E-9826-873C13598732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V- Perspectives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B22309-F009-4404-9ED6-6D9CAF3C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311" y="1621409"/>
            <a:ext cx="6636691" cy="42814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C4F09C-E0F8-43EE-887A-C975D4E1D600}"/>
              </a:ext>
            </a:extLst>
          </p:cNvPr>
          <p:cNvSpPr txBox="1"/>
          <p:nvPr/>
        </p:nvSpPr>
        <p:spPr>
          <a:xfrm>
            <a:off x="1999888" y="1061063"/>
            <a:ext cx="754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/>
                </a:solidFill>
                <a:sym typeface="Wingdings" panose="05000000000000000000" pitchFamily="2" charset="2"/>
              </a:rPr>
              <a:t> Commencer à tester sur 4 protéines de notre jeu de données</a:t>
            </a:r>
            <a:endParaRPr lang="fr-FR" sz="2000" dirty="0">
              <a:solidFill>
                <a:schemeClr val="accent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1DF367-1C4C-4A43-A1EB-8DB62C5A6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212" y="5191478"/>
            <a:ext cx="770033" cy="4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41/45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35232A-F8C7-490A-A7A4-BF647D99DB57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V- Perspectives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0F620-0F46-4B88-82D9-C33BB253C9CB}"/>
              </a:ext>
            </a:extLst>
          </p:cNvPr>
          <p:cNvSpPr txBox="1"/>
          <p:nvPr/>
        </p:nvSpPr>
        <p:spPr>
          <a:xfrm>
            <a:off x="2045617" y="1103131"/>
            <a:ext cx="7032396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Terminer la création de la base de donnée : </a:t>
            </a:r>
            <a:endParaRPr lang="fr-F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Séparer les données en Train, </a:t>
            </a:r>
            <a:r>
              <a:rPr lang="fr-FR" dirty="0" err="1"/>
              <a:t>Valid</a:t>
            </a:r>
            <a:r>
              <a:rPr lang="fr-FR" dirty="0"/>
              <a:t> et Test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F41F90-9539-4E59-867A-F5822C73BE86}"/>
              </a:ext>
            </a:extLst>
          </p:cNvPr>
          <p:cNvSpPr txBox="1"/>
          <p:nvPr/>
        </p:nvSpPr>
        <p:spPr>
          <a:xfrm>
            <a:off x="2045617" y="2576438"/>
            <a:ext cx="7032396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Continuer l’amélioration d’</a:t>
            </a:r>
            <a:r>
              <a:rPr lang="fr-FR" sz="2400" dirty="0" err="1"/>
              <a:t>AlphaConformer</a:t>
            </a:r>
            <a:r>
              <a:rPr lang="fr-FR" sz="2400" dirty="0"/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Tester les paramètres sur les 10 autres protéines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Appliquer aux futurs données Train de notre base de donnée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3C0944-2C0F-47C2-AC0B-0D48756E6BC2}"/>
              </a:ext>
            </a:extLst>
          </p:cNvPr>
          <p:cNvSpPr txBox="1"/>
          <p:nvPr/>
        </p:nvSpPr>
        <p:spPr>
          <a:xfrm>
            <a:off x="2045617" y="4320483"/>
            <a:ext cx="703239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Continuer veille scientifique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4B7D1A-6F7A-4B05-B5B6-7F5999D023FA}"/>
              </a:ext>
            </a:extLst>
          </p:cNvPr>
          <p:cNvSpPr txBox="1"/>
          <p:nvPr/>
        </p:nvSpPr>
        <p:spPr>
          <a:xfrm>
            <a:off x="2045617" y="5249162"/>
            <a:ext cx="703239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Rédiger un article retraçant le travail effectué</a:t>
            </a:r>
          </a:p>
        </p:txBody>
      </p:sp>
    </p:spTree>
    <p:extLst>
      <p:ext uri="{BB962C8B-B14F-4D97-AF65-F5344CB8AC3E}">
        <p14:creationId xmlns:p14="http://schemas.microsoft.com/office/powerpoint/2010/main" val="28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42/45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C45831-7AFE-4768-87C0-0A8CE3A563CA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VI- 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AA61C1-D5B5-45B2-BEE3-0A1C9E71C6BC}"/>
              </a:ext>
            </a:extLst>
          </p:cNvPr>
          <p:cNvSpPr txBox="1"/>
          <p:nvPr/>
        </p:nvSpPr>
        <p:spPr>
          <a:xfrm>
            <a:off x="2310197" y="939838"/>
            <a:ext cx="40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Bilan du stage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0D6E0-B2B6-4B1A-B921-D511E13C2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813" y="1559030"/>
            <a:ext cx="10066272" cy="12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Création d’une base de données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structurée, réutilisable pour l’ensemble du projet SPPICES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Maîtrise d’</a:t>
            </a:r>
            <a:r>
              <a:rPr kumimoji="0" lang="fr-FR" altLang="fr-F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AlphaConformer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 réalisation de tests pour optimiser ses performances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Comparaison avec d’autres méthodes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afin d’évaluer son positionnement et son potentiel</a:t>
            </a:r>
          </a:p>
        </p:txBody>
      </p:sp>
      <p:pic>
        <p:nvPicPr>
          <p:cNvPr id="10" name="sppices">
            <a:extLst>
              <a:ext uri="{FF2B5EF4-FFF2-40B4-BE49-F238E27FC236}">
                <a16:creationId xmlns:a16="http://schemas.microsoft.com/office/drawing/2014/main" id="{A42A1ACA-C82C-4D9F-AE42-5ACC48DF63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89648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85645" y1="23535" x2="85645" y2="23535"/>
                        <a14:foregroundMark x1="87988" y1="18652" x2="87988" y2="18652"/>
                        <a14:foregroundMark x1="79199" y1="8887" x2="79199" y2="8887"/>
                        <a14:foregroundMark x1="75977" y1="10840" x2="75977" y2="10840"/>
                        <a14:foregroundMark x1="76660" y1="9277" x2="76660" y2="9277"/>
                        <a14:foregroundMark x1="76660" y1="9277" x2="76660" y2="9277"/>
                        <a14:foregroundMark x1="79688" y1="27539" x2="79688" y2="27539"/>
                        <a14:foregroundMark x1="83105" y1="28711" x2="83105" y2="28711"/>
                        <a14:foregroundMark x1="83887" y1="28516" x2="83887" y2="28516"/>
                        <a14:foregroundMark x1="74316" y1="11719" x2="74316" y2="11719"/>
                        <a14:foregroundMark x1="17090" y1="6641" x2="17090" y2="6641"/>
                        <a14:foregroundMark x1="12402" y1="10352" x2="12402" y2="10352"/>
                        <a14:foregroundMark x1="12109" y1="11621" x2="12109" y2="11621"/>
                        <a14:foregroundMark x1="13574" y1="12402" x2="13574" y2="12402"/>
                        <a14:foregroundMark x1="13477" y1="14355" x2="13477" y2="14355"/>
                        <a14:foregroundMark x1="12500" y1="14941" x2="12500" y2="14941"/>
                        <a14:foregroundMark x1="13867" y1="14355" x2="13867" y2="14355"/>
                        <a14:foregroundMark x1="12598" y1="9961" x2="12598" y2="9961"/>
                        <a14:foregroundMark x1="13086" y1="9766" x2="13086" y2="9766"/>
                        <a14:foregroundMark x1="12598" y1="10156" x2="12598" y2="10156"/>
                        <a14:foregroundMark x1="13184" y1="9766" x2="13184" y2="9766"/>
                        <a14:foregroundMark x1="55371" y1="9277" x2="55371" y2="9277"/>
                        <a14:foregroundMark x1="56836" y1="8691" x2="56836" y2="8691"/>
                        <a14:foregroundMark x1="74219" y1="11523" x2="74219" y2="11523"/>
                        <a14:foregroundMark x1="73730" y1="11523" x2="73730" y2="11523"/>
                        <a14:foregroundMark x1="79297" y1="12793" x2="79297" y2="12793"/>
                        <a14:foregroundMark x1="78711" y1="8301" x2="78711" y2="8301"/>
                        <a14:foregroundMark x1="77148" y1="8398" x2="77148" y2="8398"/>
                        <a14:foregroundMark x1="76172" y1="10254" x2="76172" y2="10254"/>
                        <a14:foregroundMark x1="76367" y1="9473" x2="76367" y2="9473"/>
                        <a14:foregroundMark x1="75977" y1="10840" x2="75977" y2="10840"/>
                        <a14:foregroundMark x1="75684" y1="11230" x2="75684" y2="11230"/>
                        <a14:foregroundMark x1="81836" y1="27734" x2="81836" y2="27734"/>
                        <a14:foregroundMark x1="82422" y1="28320" x2="82422" y2="28320"/>
                        <a14:foregroundMark x1="80566" y1="26953" x2="80566" y2="26953"/>
                        <a14:foregroundMark x1="83301" y1="24414" x2="83301" y2="24414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13477" y1="12207" x2="13477" y2="12207"/>
                        <a14:backgroundMark x1="42676" y1="25977" x2="42676" y2="25977"/>
                        <a14:backgroundMark x1="39063" y1="18262" x2="39063" y2="18262"/>
                        <a14:backgroundMark x1="38477" y1="10352" x2="38477" y2="10352"/>
                        <a14:backgroundMark x1="44727" y1="13086" x2="44727" y2="13086"/>
                        <a14:backgroundMark x1="44824" y1="16211" x2="44824" y2="16211"/>
                        <a14:backgroundMark x1="46484" y1="20020" x2="46484" y2="20020"/>
                        <a14:backgroundMark x1="56055" y1="10352" x2="56055" y2="10352"/>
                        <a14:backgroundMark x1="57031" y1="17090" x2="57031" y2="17090"/>
                        <a14:backgroundMark x1="63184" y1="13281" x2="63184" y2="13281"/>
                        <a14:backgroundMark x1="77734" y1="12012" x2="77734" y2="12012"/>
                        <a14:backgroundMark x1="80859" y1="11719" x2="80859" y2="11719"/>
                        <a14:backgroundMark x1="79199" y1="22266" x2="79199" y2="22266"/>
                        <a14:backgroundMark x1="76660" y1="11133" x2="76660" y2="11133"/>
                        <a14:backgroundMark x1="87598" y1="21094" x2="87598" y2="21094"/>
                        <a14:backgroundMark x1="87305" y1="21777" x2="87305" y2="21777"/>
                        <a14:backgroundMark x1="27344" y1="37402" x2="27344" y2="37402"/>
                        <a14:backgroundMark x1="28809" y1="35352" x2="28809" y2="35352"/>
                        <a14:backgroundMark x1="41309" y1="34863" x2="41309" y2="34863"/>
                        <a14:backgroundMark x1="13086" y1="9668" x2="13086" y2="9668"/>
                        <a14:backgroundMark x1="12598" y1="10059" x2="12598" y2="10059"/>
                        <a14:backgroundMark x1="12500" y1="10156" x2="12500" y2="10156"/>
                        <a14:backgroundMark x1="12207" y1="10645" x2="12207" y2="10645"/>
                        <a14:backgroundMark x1="12207" y1="15039" x2="12207" y2="15039"/>
                        <a14:backgroundMark x1="13477" y1="14551" x2="13477" y2="14551"/>
                        <a14:backgroundMark x1="14063" y1="14355" x2="14063" y2="14355"/>
                        <a14:backgroundMark x1="40039" y1="35938" x2="40039" y2="35938"/>
                        <a14:backgroundMark x1="39355" y1="38574" x2="39355" y2="38574"/>
                        <a14:backgroundMark x1="39551" y1="37891" x2="39551" y2="37891"/>
                        <a14:backgroundMark x1="26563" y1="41504" x2="26563" y2="41504"/>
                        <a14:backgroundMark x1="83789" y1="27344" x2="83789" y2="2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07" b="49363"/>
          <a:stretch/>
        </p:blipFill>
        <p:spPr>
          <a:xfrm>
            <a:off x="2637146" y="3126725"/>
            <a:ext cx="7695472" cy="29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43/45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9D90E6-E884-4A5B-8AC6-47BFFB573A55}"/>
              </a:ext>
            </a:extLst>
          </p:cNvPr>
          <p:cNvSpPr txBox="1"/>
          <p:nvPr/>
        </p:nvSpPr>
        <p:spPr>
          <a:xfrm>
            <a:off x="1691777" y="335558"/>
            <a:ext cx="750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VI- 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889254-FFE5-46B6-8B35-6E10E361EABD}"/>
              </a:ext>
            </a:extLst>
          </p:cNvPr>
          <p:cNvSpPr txBox="1"/>
          <p:nvPr/>
        </p:nvSpPr>
        <p:spPr>
          <a:xfrm>
            <a:off x="2310197" y="939838"/>
            <a:ext cx="40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Apport du stage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DBC849-2E64-4C6B-B1D7-065D04CE12BF}"/>
              </a:ext>
            </a:extLst>
          </p:cNvPr>
          <p:cNvSpPr txBox="1"/>
          <p:nvPr/>
        </p:nvSpPr>
        <p:spPr>
          <a:xfrm>
            <a:off x="1863995" y="1596004"/>
            <a:ext cx="993207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-    Biologie structurale : Analyse de structures protéiques, conformations ouvertes/fermées</a:t>
            </a:r>
          </a:p>
          <a:p>
            <a:pPr>
              <a:lnSpc>
                <a:spcPct val="150000"/>
              </a:lnSpc>
            </a:pPr>
            <a:r>
              <a:rPr lang="fr-FR" dirty="0"/>
              <a:t>-    Maîtrise d’outils </a:t>
            </a:r>
            <a:r>
              <a:rPr lang="fr-FR" dirty="0" err="1"/>
              <a:t>bioinformatiques</a:t>
            </a:r>
            <a:r>
              <a:rPr lang="fr-FR" dirty="0"/>
              <a:t> : AlphaFold2, </a:t>
            </a:r>
            <a:r>
              <a:rPr lang="fr-FR" dirty="0" err="1"/>
              <a:t>BioEmu</a:t>
            </a:r>
            <a:r>
              <a:rPr lang="fr-FR" dirty="0"/>
              <a:t>, AF-Cluster, MSA, pipeline personnalisé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Travail sur cluster de calcul </a:t>
            </a:r>
          </a:p>
          <a:p>
            <a:pPr>
              <a:lnSpc>
                <a:spcPct val="150000"/>
              </a:lnSpc>
            </a:pPr>
            <a:r>
              <a:rPr lang="fr-FR" dirty="0"/>
              <a:t>-    Développement de qualités personnels : Rigueur scientifique, esprit critique, autonomie, adaptation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Lecture scientifique régulière : Appropriation rapide de nouveaux concepts et méthodes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/>
              <a:t>Travailler avec la méthode agile</a:t>
            </a:r>
          </a:p>
        </p:txBody>
      </p:sp>
    </p:spTree>
    <p:extLst>
      <p:ext uri="{BB962C8B-B14F-4D97-AF65-F5344CB8AC3E}">
        <p14:creationId xmlns:p14="http://schemas.microsoft.com/office/powerpoint/2010/main" val="34439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44/45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2DFAAA-17A0-4A1C-B638-43560629949D}"/>
              </a:ext>
            </a:extLst>
          </p:cNvPr>
          <p:cNvSpPr txBox="1"/>
          <p:nvPr/>
        </p:nvSpPr>
        <p:spPr>
          <a:xfrm>
            <a:off x="1691777" y="335558"/>
            <a:ext cx="750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VI- 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BF4CEC4-A43C-4C18-A156-59678B236686}"/>
              </a:ext>
            </a:extLst>
          </p:cNvPr>
          <p:cNvSpPr txBox="1"/>
          <p:nvPr/>
        </p:nvSpPr>
        <p:spPr>
          <a:xfrm>
            <a:off x="2310197" y="939838"/>
            <a:ext cx="404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Projet professionnel 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0AF9252-2E0A-462B-9537-4534B9EB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71" y="1544118"/>
            <a:ext cx="9567478" cy="33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Acquisition de compétences :</a:t>
            </a:r>
            <a:r>
              <a:rPr lang="fr-FR" altLang="fr-FR" dirty="0"/>
              <a:t> 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Biologie structurale, </a:t>
            </a:r>
            <a:r>
              <a:rPr kumimoji="0" lang="fr-FR" altLang="fr-F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deep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fr-FR" altLang="fr-F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learning</a:t>
            </a:r>
            <a:r>
              <a:rPr lang="fr-FR" altLang="fr-FR" dirty="0"/>
              <a:t>, 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Gestion de projet, documentation et partage open source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Envie de continuer dans la biologie structurale et la dynamique conformationnelle des protéines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Intérêt renforcé pour la recherche :</a:t>
            </a:r>
            <a:r>
              <a:rPr lang="fr-FR" altLang="fr-FR" dirty="0"/>
              <a:t> 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Motivation à contribuer aux avancées médicales via la recherche fondamentale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Suite du projet SPPICES :</a:t>
            </a:r>
            <a:r>
              <a:rPr lang="fr-FR" altLang="fr-FR" dirty="0"/>
              <a:t> </a:t>
            </a: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CDD de 2 ans proposé à l’issue du stage</a:t>
            </a:r>
            <a:b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→ Finalisation des tâches et rédaction d’un article scientifique</a:t>
            </a:r>
            <a:b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→ Participation à </a:t>
            </a:r>
            <a:r>
              <a:rPr lang="fr-FR" altLang="fr-FR" dirty="0"/>
              <a:t>la deuxième partie du projet SPPICES</a:t>
            </a:r>
            <a:endParaRPr kumimoji="0" lang="fr-FR" alt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78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60" name="fond">
            <a:extLst>
              <a:ext uri="{FF2B5EF4-FFF2-40B4-BE49-F238E27FC236}">
                <a16:creationId xmlns:a16="http://schemas.microsoft.com/office/drawing/2014/main" id="{5CBA31B8-B7D2-4497-A1E0-780F112EDAAC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54D45A2-CC17-40AC-9778-ADE283065CB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45/45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18020C-5F16-480F-A2FE-813A184E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20" y="128110"/>
            <a:ext cx="5742903" cy="43071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B5ADF4B-2BD1-4B01-8774-F7830F0BC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26" y="4640842"/>
            <a:ext cx="1820238" cy="15033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C13EFA-6F47-45B3-8F38-66FEFB771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8" y="4640842"/>
            <a:ext cx="1392239" cy="13922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C888127-7E90-4DA9-83DD-37F87E6EF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66" y="4633831"/>
            <a:ext cx="1406259" cy="140625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7491CC3-B3CC-47DC-BD6B-7498F5A4F220}"/>
              </a:ext>
            </a:extLst>
          </p:cNvPr>
          <p:cNvSpPr txBox="1"/>
          <p:nvPr/>
        </p:nvSpPr>
        <p:spPr>
          <a:xfrm>
            <a:off x="1771095" y="335558"/>
            <a:ext cx="349447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b="1" dirty="0"/>
              <a:t>Equipe </a:t>
            </a:r>
            <a:r>
              <a:rPr lang="fr-FR" sz="1400" b="1" dirty="0" err="1"/>
              <a:t>Ochsenbein</a:t>
            </a:r>
            <a:r>
              <a:rPr lang="fr-FR" sz="1400" b="1" dirty="0"/>
              <a:t>/</a:t>
            </a:r>
            <a:r>
              <a:rPr lang="fr-FR" sz="1400" b="1" dirty="0" err="1"/>
              <a:t>Guerois</a:t>
            </a:r>
            <a:r>
              <a:rPr lang="fr-FR" sz="1400" b="1" dirty="0"/>
              <a:t> : </a:t>
            </a:r>
          </a:p>
          <a:p>
            <a:pPr>
              <a:spcAft>
                <a:spcPts val="600"/>
              </a:spcAft>
            </a:pPr>
            <a:endParaRPr lang="fr-FR" sz="1400" b="1" dirty="0"/>
          </a:p>
          <a:p>
            <a:pPr>
              <a:spcAft>
                <a:spcPts val="600"/>
              </a:spcAft>
            </a:pPr>
            <a:r>
              <a:rPr lang="fr-FR" sz="1400" dirty="0"/>
              <a:t>Raphaël </a:t>
            </a:r>
            <a:r>
              <a:rPr lang="fr-FR" sz="1400" dirty="0" err="1"/>
              <a:t>Guerois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Françoise </a:t>
            </a:r>
            <a:r>
              <a:rPr lang="fr-FR" sz="1400" dirty="0" err="1"/>
              <a:t>Ochsenbein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Jessica </a:t>
            </a:r>
            <a:r>
              <a:rPr lang="fr-FR" sz="1400" dirty="0" err="1"/>
              <a:t>Andreani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b="1" dirty="0"/>
              <a:t>Diego </a:t>
            </a:r>
            <a:r>
              <a:rPr lang="fr-FR" sz="1400" b="1" dirty="0" err="1"/>
              <a:t>Zea</a:t>
            </a:r>
            <a:endParaRPr lang="fr-FR" sz="1400" b="1" dirty="0"/>
          </a:p>
          <a:p>
            <a:pPr>
              <a:spcAft>
                <a:spcPts val="600"/>
              </a:spcAft>
            </a:pPr>
            <a:r>
              <a:rPr lang="fr-FR" sz="1400" dirty="0"/>
              <a:t>Gwenaëlle Moal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Carl Mann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Déborah Antonio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Caroline Sancho</a:t>
            </a:r>
          </a:p>
          <a:p>
            <a:pPr>
              <a:spcAft>
                <a:spcPts val="600"/>
              </a:spcAft>
            </a:pPr>
            <a:r>
              <a:rPr lang="fr-FR" sz="1400" dirty="0" err="1"/>
              <a:t>Jinmei</a:t>
            </a:r>
            <a:r>
              <a:rPr lang="fr-FR" sz="1400" dirty="0"/>
              <a:t> Gao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Yoann Fauconnet 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François </a:t>
            </a:r>
            <a:r>
              <a:rPr lang="fr-FR" sz="1400" dirty="0" err="1"/>
              <a:t>Thenier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Eleni </a:t>
            </a:r>
            <a:r>
              <a:rPr lang="fr-FR" sz="1400" dirty="0" err="1"/>
              <a:t>Litsardaki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Emma Maillard</a:t>
            </a:r>
          </a:p>
          <a:p>
            <a:pPr>
              <a:spcAft>
                <a:spcPts val="600"/>
              </a:spcAft>
            </a:pPr>
            <a:r>
              <a:rPr lang="fr-FR" sz="1400" dirty="0"/>
              <a:t>Maël </a:t>
            </a:r>
            <a:r>
              <a:rPr lang="fr-FR" sz="1400" dirty="0" err="1"/>
              <a:t>Balanec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Florian </a:t>
            </a:r>
            <a:r>
              <a:rPr lang="fr-FR" sz="1400" dirty="0" err="1"/>
              <a:t>Malolo</a:t>
            </a:r>
            <a:r>
              <a:rPr lang="fr-FR" sz="1400" dirty="0"/>
              <a:t> </a:t>
            </a:r>
            <a:r>
              <a:rPr lang="fr-FR" sz="1400" dirty="0" err="1"/>
              <a:t>Dissake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Arthur </a:t>
            </a:r>
            <a:r>
              <a:rPr lang="fr-FR" sz="1400" dirty="0" err="1"/>
              <a:t>Vitard</a:t>
            </a:r>
            <a:endParaRPr lang="fr-FR" sz="1400" dirty="0"/>
          </a:p>
          <a:p>
            <a:pPr>
              <a:spcAft>
                <a:spcPts val="600"/>
              </a:spcAft>
            </a:pPr>
            <a:r>
              <a:rPr lang="fr-FR" sz="1400" dirty="0"/>
              <a:t>Rebecca </a:t>
            </a:r>
            <a:r>
              <a:rPr lang="fr-FR" sz="1400" dirty="0" err="1"/>
              <a:t>Koundri</a:t>
            </a:r>
            <a:endParaRPr lang="fr-FR" sz="1400" dirty="0"/>
          </a:p>
          <a:p>
            <a:pPr>
              <a:spcAft>
                <a:spcPts val="600"/>
              </a:spcAft>
            </a:pPr>
            <a:endParaRPr lang="fr-FR" sz="1400" dirty="0"/>
          </a:p>
        </p:txBody>
      </p:sp>
      <p:pic>
        <p:nvPicPr>
          <p:cNvPr id="17" name="Picture 2" descr="Écosystème de Paris-Saclay | La French Tech Paris-Saclay">
            <a:extLst>
              <a:ext uri="{FF2B5EF4-FFF2-40B4-BE49-F238E27FC236}">
                <a16:creationId xmlns:a16="http://schemas.microsoft.com/office/drawing/2014/main" id="{BC65D436-E3B4-47F3-8DBA-9A46F528F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2141" r="8398" b="22500"/>
          <a:stretch/>
        </p:blipFill>
        <p:spPr bwMode="auto">
          <a:xfrm>
            <a:off x="7908031" y="4949400"/>
            <a:ext cx="2290471" cy="8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ACD1D16-B32D-4FD3-BA41-13E20168BC0E}"/>
              </a:ext>
            </a:extLst>
          </p:cNvPr>
          <p:cNvSpPr txBox="1"/>
          <p:nvPr/>
        </p:nvSpPr>
        <p:spPr>
          <a:xfrm>
            <a:off x="1968954" y="1810143"/>
            <a:ext cx="60960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La connaissance de la structure 3D est un critère fondamental pour comprendre les mécanismes cellulaires</a:t>
            </a:r>
          </a:p>
        </p:txBody>
      </p:sp>
      <p:pic>
        <p:nvPicPr>
          <p:cNvPr id="1026" name="Picture 2" descr="3 600+ Trou De Serrure Ancienne Stock Illustrations, graphiques vectoriels  libre de droits et Clip Art - iStock">
            <a:extLst>
              <a:ext uri="{FF2B5EF4-FFF2-40B4-BE49-F238E27FC236}">
                <a16:creationId xmlns:a16="http://schemas.microsoft.com/office/drawing/2014/main" id="{8AA43CC2-0058-4D71-AA8D-D649314DC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5"/>
          <a:stretch/>
        </p:blipFill>
        <p:spPr bwMode="auto">
          <a:xfrm>
            <a:off x="9675994" y="3236551"/>
            <a:ext cx="1800226" cy="299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E507DF1-C439-4BA8-9F95-A6800736CD2B}"/>
              </a:ext>
            </a:extLst>
          </p:cNvPr>
          <p:cNvCxnSpPr/>
          <p:nvPr/>
        </p:nvCxnSpPr>
        <p:spPr>
          <a:xfrm>
            <a:off x="9506016" y="3173090"/>
            <a:ext cx="0" cy="7702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3 600+ Trou De Serrure Ancienne Stock Illustrations, graphiques vectoriels  libre de droits et Clip Art - iStock">
            <a:extLst>
              <a:ext uri="{FF2B5EF4-FFF2-40B4-BE49-F238E27FC236}">
                <a16:creationId xmlns:a16="http://schemas.microsoft.com/office/drawing/2014/main" id="{947BDE47-21D9-42C5-A195-FDE1D48B5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5"/>
          <a:stretch/>
        </p:blipFill>
        <p:spPr bwMode="auto">
          <a:xfrm flipH="1">
            <a:off x="7595704" y="3219483"/>
            <a:ext cx="1668411" cy="299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54DD28-BE3F-4F2C-AF7F-B3A360430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841" y="612118"/>
            <a:ext cx="3198812" cy="2387567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4463DC-A1F7-49BA-A7DC-65E5EED3C1BC}"/>
              </a:ext>
            </a:extLst>
          </p:cNvPr>
          <p:cNvCxnSpPr/>
          <p:nvPr/>
        </p:nvCxnSpPr>
        <p:spPr>
          <a:xfrm>
            <a:off x="9506016" y="1656798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D425324-BD89-4ADB-9E39-E8694259A759}"/>
              </a:ext>
            </a:extLst>
          </p:cNvPr>
          <p:cNvCxnSpPr/>
          <p:nvPr/>
        </p:nvCxnSpPr>
        <p:spPr>
          <a:xfrm>
            <a:off x="10463278" y="167016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ACD1D16-B32D-4FD3-BA41-13E20168BC0E}"/>
              </a:ext>
            </a:extLst>
          </p:cNvPr>
          <p:cNvSpPr txBox="1"/>
          <p:nvPr/>
        </p:nvSpPr>
        <p:spPr>
          <a:xfrm>
            <a:off x="1968954" y="1810143"/>
            <a:ext cx="60960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La connaissance de la structure 3D est un critère fondamental pour comprendre les mécanismes cellulaires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35B5CE-1850-426E-BF27-21F9B7F801B1}"/>
              </a:ext>
            </a:extLst>
          </p:cNvPr>
          <p:cNvSpPr txBox="1"/>
          <p:nvPr/>
        </p:nvSpPr>
        <p:spPr>
          <a:xfrm>
            <a:off x="1968954" y="3562437"/>
            <a:ext cx="935336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Rôle des protéines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fr-FR" sz="2000" dirty="0"/>
              <a:t>aident les réactions chimiques, régulent le corps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fr-FR" sz="2000" dirty="0"/>
              <a:t>servent à protéger le corps contre des virus et des </a:t>
            </a:r>
            <a:r>
              <a:rPr lang="fr-FR" sz="2000" dirty="0" err="1"/>
              <a:t>bacteries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671634-B32D-4879-8214-75DD29C29B7D}"/>
              </a:ext>
            </a:extLst>
          </p:cNvPr>
          <p:cNvSpPr txBox="1"/>
          <p:nvPr/>
        </p:nvSpPr>
        <p:spPr>
          <a:xfrm>
            <a:off x="2026170" y="5021157"/>
            <a:ext cx="89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Sont les premières cibles des médicaments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23" name="Graphique 22" descr="Verrou avec un remplissage uni">
            <a:extLst>
              <a:ext uri="{FF2B5EF4-FFF2-40B4-BE49-F238E27FC236}">
                <a16:creationId xmlns:a16="http://schemas.microsoft.com/office/drawing/2014/main" id="{6F873343-0C21-4479-AE1C-3DD1F6261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2108" y="4198589"/>
            <a:ext cx="1824663" cy="1824663"/>
          </a:xfrm>
          <a:prstGeom prst="rect">
            <a:avLst/>
          </a:prstGeom>
        </p:spPr>
      </p:pic>
      <p:pic>
        <p:nvPicPr>
          <p:cNvPr id="25" name="Picture 2" descr="Icône gribouillage clé. Style de dessin : image vectorielle de stock (libre  de droits) 2089474699 | Shutterstock">
            <a:extLst>
              <a:ext uri="{FF2B5EF4-FFF2-40B4-BE49-F238E27FC236}">
                <a16:creationId xmlns:a16="http://schemas.microsoft.com/office/drawing/2014/main" id="{9D95D511-B379-45AD-9E2D-632A549D0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30741"/>
          <a:stretch/>
        </p:blipFill>
        <p:spPr bwMode="auto">
          <a:xfrm flipV="1">
            <a:off x="8443390" y="5213816"/>
            <a:ext cx="2083287" cy="8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9DE999A-A609-4E8C-8740-A5B2A4294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841" y="612118"/>
            <a:ext cx="3198812" cy="2387567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6C68DC4-BC6F-4151-857E-62EEB8888034}"/>
              </a:ext>
            </a:extLst>
          </p:cNvPr>
          <p:cNvCxnSpPr/>
          <p:nvPr/>
        </p:nvCxnSpPr>
        <p:spPr>
          <a:xfrm>
            <a:off x="9506016" y="1656798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F26D7D-D603-47C2-B4B3-730CF20E179C}"/>
              </a:ext>
            </a:extLst>
          </p:cNvPr>
          <p:cNvCxnSpPr/>
          <p:nvPr/>
        </p:nvCxnSpPr>
        <p:spPr>
          <a:xfrm>
            <a:off x="10463278" y="167016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nd">
            <a:extLst>
              <a:ext uri="{FF2B5EF4-FFF2-40B4-BE49-F238E27FC236}">
                <a16:creationId xmlns:a16="http://schemas.microsoft.com/office/drawing/2014/main" id="{8D548B6E-4AAF-4E77-9F8B-B834ED25E419}"/>
              </a:ext>
            </a:extLst>
          </p:cNvPr>
          <p:cNvSpPr/>
          <p:nvPr/>
        </p:nvSpPr>
        <p:spPr>
          <a:xfrm>
            <a:off x="1351722" y="6421682"/>
            <a:ext cx="10840278" cy="441296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nd">
            <a:extLst>
              <a:ext uri="{FF2B5EF4-FFF2-40B4-BE49-F238E27FC236}">
                <a16:creationId xmlns:a16="http://schemas.microsoft.com/office/drawing/2014/main" id="{46021200-BFA7-4998-9B2D-213B65680500}"/>
              </a:ext>
            </a:extLst>
          </p:cNvPr>
          <p:cNvSpPr/>
          <p:nvPr/>
        </p:nvSpPr>
        <p:spPr>
          <a:xfrm>
            <a:off x="0" y="-85724"/>
            <a:ext cx="1351722" cy="6953249"/>
          </a:xfrm>
          <a:prstGeom prst="rect">
            <a:avLst/>
          </a:prstGeom>
          <a:gradFill flip="none" rotWithShape="1">
            <a:gsLst>
              <a:gs pos="0">
                <a:srgbClr val="BA6510">
                  <a:tint val="66000"/>
                  <a:satMod val="160000"/>
                </a:srgbClr>
              </a:gs>
              <a:gs pos="50000">
                <a:srgbClr val="BA6510">
                  <a:tint val="44500"/>
                  <a:satMod val="160000"/>
                </a:srgbClr>
              </a:gs>
              <a:gs pos="100000">
                <a:srgbClr val="BA651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1EDD97-D15A-403E-B843-F3206D25488D}"/>
              </a:ext>
            </a:extLst>
          </p:cNvPr>
          <p:cNvSpPr txBox="1"/>
          <p:nvPr/>
        </p:nvSpPr>
        <p:spPr>
          <a:xfrm>
            <a:off x="1707680" y="6468075"/>
            <a:ext cx="1027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Julie DANIEL                                                                  Stage M2                                                                                                   4/45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FA064-5FDA-4FEB-A32D-05C7B0D05709}"/>
              </a:ext>
            </a:extLst>
          </p:cNvPr>
          <p:cNvSpPr txBox="1"/>
          <p:nvPr/>
        </p:nvSpPr>
        <p:spPr>
          <a:xfrm>
            <a:off x="1538426" y="411566"/>
            <a:ext cx="590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repliement des protéines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F17EF-0183-4364-9A60-307419A6D415}"/>
              </a:ext>
            </a:extLst>
          </p:cNvPr>
          <p:cNvSpPr txBox="1"/>
          <p:nvPr/>
        </p:nvSpPr>
        <p:spPr>
          <a:xfrm>
            <a:off x="1968954" y="981179"/>
            <a:ext cx="559534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Interaction à l’échelle atomique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311CCD4-D1FF-4816-B1C5-651B9976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841" y="642891"/>
            <a:ext cx="3198812" cy="2387567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EBC85B8-927C-448E-85C7-C797D5F8D087}"/>
              </a:ext>
            </a:extLst>
          </p:cNvPr>
          <p:cNvCxnSpPr/>
          <p:nvPr/>
        </p:nvCxnSpPr>
        <p:spPr>
          <a:xfrm>
            <a:off x="9506016" y="1685766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81DB7B-F264-47D4-99DA-8711C82EC7BE}"/>
              </a:ext>
            </a:extLst>
          </p:cNvPr>
          <p:cNvCxnSpPr/>
          <p:nvPr/>
        </p:nvCxnSpPr>
        <p:spPr>
          <a:xfrm>
            <a:off x="10463278" y="167016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Sppices">
            <a:extLst>
              <a:ext uri="{FF2B5EF4-FFF2-40B4-BE49-F238E27FC236}">
                <a16:creationId xmlns:a16="http://schemas.microsoft.com/office/drawing/2014/main" id="{60588010-85E3-4B0C-B1E8-3773836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746" l="9961" r="89844">
                        <a14:foregroundMark x1="21094" y1="15234" x2="21094" y2="15234"/>
                        <a14:foregroundMark x1="25195" y1="14063" x2="25195" y2="14063"/>
                        <a14:foregroundMark x1="17578" y1="15039" x2="17578" y2="15039"/>
                        <a14:foregroundMark x1="14844" y1="8594" x2="14844" y2="8594"/>
                        <a14:foregroundMark x1="38477" y1="15820" x2="38477" y2="15820"/>
                        <a14:foregroundMark x1="45313" y1="25586" x2="45313" y2="25586"/>
                        <a14:foregroundMark x1="43750" y1="24023" x2="43750" y2="24023"/>
                        <a14:foregroundMark x1="42773" y1="22656" x2="42773" y2="22656"/>
                        <a14:foregroundMark x1="42480" y1="28320" x2="42480" y2="28320"/>
                        <a14:foregroundMark x1="43750" y1="27832" x2="43750" y2="27832"/>
                        <a14:foregroundMark x1="41699" y1="7227" x2="41699" y2="7227"/>
                        <a14:foregroundMark x1="58789" y1="13965" x2="58789" y2="13965"/>
                        <a14:foregroundMark x1="56250" y1="11133" x2="56250" y2="11133"/>
                        <a14:foregroundMark x1="60645" y1="10449" x2="60645" y2="10449"/>
                        <a14:foregroundMark x1="75586" y1="16504" x2="75586" y2="16504"/>
                        <a14:foregroundMark x1="79199" y1="10449" x2="79199" y2="10449"/>
                        <a14:foregroundMark x1="78223" y1="8398" x2="78223" y2="8398"/>
                        <a14:foregroundMark x1="75391" y1="11133" x2="75391" y2="11133"/>
                        <a14:foregroundMark x1="77637" y1="8398" x2="77637" y2="8398"/>
                        <a14:foregroundMark x1="73242" y1="12012" x2="73242" y2="12012"/>
                        <a14:foregroundMark x1="80566" y1="11035" x2="80566" y2="11035"/>
                        <a14:foregroundMark x1="81250" y1="9473" x2="81250" y2="9473"/>
                        <a14:foregroundMark x1="78711" y1="11328" x2="78711" y2="11328"/>
                        <a14:foregroundMark x1="84082" y1="23730" x2="84082" y2="23730"/>
                        <a14:foregroundMark x1="87207" y1="23633" x2="87207" y2="23633"/>
                        <a14:foregroundMark x1="89453" y1="20801" x2="89453" y2="20801"/>
                        <a14:foregroundMark x1="88965" y1="22656" x2="88965" y2="22656"/>
                        <a14:foregroundMark x1="81250" y1="26855" x2="81250" y2="26855"/>
                        <a14:foregroundMark x1="84473" y1="28418" x2="84473" y2="28418"/>
                        <a14:foregroundMark x1="66992" y1="17480" x2="66992" y2="17480"/>
                        <a14:foregroundMark x1="81738" y1="27637" x2="81738" y2="27637"/>
                        <a14:foregroundMark x1="84473" y1="27930" x2="84473" y2="27930"/>
                        <a14:foregroundMark x1="83301" y1="25391" x2="83301" y2="25391"/>
                        <a14:foregroundMark x1="48926" y1="85156" x2="48926" y2="85156"/>
                        <a14:foregroundMark x1="48535" y1="89746" x2="48535" y2="89746"/>
                        <a14:foregroundMark x1="24805" y1="38086" x2="24805" y2="38086"/>
                        <a14:foregroundMark x1="37891" y1="38672" x2="37891" y2="38672"/>
                        <a14:foregroundMark x1="50684" y1="38281" x2="50684" y2="38281"/>
                        <a14:foregroundMark x1="55566" y1="37207" x2="55566" y2="37207"/>
                        <a14:foregroundMark x1="24512" y1="36719" x2="24512" y2="36719"/>
                        <a14:foregroundMark x1="32031" y1="39063" x2="32031" y2="39063"/>
                        <a14:foregroundMark x1="32031" y1="37695" x2="32031" y2="37695"/>
                        <a14:foregroundMark x1="28809" y1="38477" x2="28809" y2="38477"/>
                        <a14:foregroundMark x1="29297" y1="39941" x2="29297" y2="39941"/>
                        <a14:foregroundMark x1="30762" y1="38672" x2="30762" y2="38672"/>
                        <a14:foregroundMark x1="31836" y1="37500" x2="31836" y2="37500"/>
                        <a14:foregroundMark x1="31836" y1="36328" x2="28906" y2="41016"/>
                        <a14:foregroundMark x1="70898" y1="33594" x2="70898" y2="33594"/>
                        <a14:foregroundMark x1="82422" y1="35059" x2="82422" y2="35059"/>
                        <a14:foregroundMark x1="13965" y1="33105" x2="13965" y2="33105"/>
                        <a14:backgroundMark x1="31836" y1="46875" x2="31836" y2="46875"/>
                        <a14:backgroundMark x1="33301" y1="51367" x2="33301" y2="51367"/>
                        <a14:backgroundMark x1="28604" y1="40847" x2="28125" y2="41309"/>
                        <a14:backgroundMark x1="33594" y1="36035" x2="32757" y2="36842"/>
                        <a14:backgroundMark x1="28125" y1="41309" x2="26172" y2="49414"/>
                        <a14:backgroundMark x1="26172" y1="49414" x2="28125" y2="59766"/>
                        <a14:backgroundMark x1="28125" y1="59766" x2="33594" y2="64160"/>
                        <a14:backgroundMark x1="33594" y1="64160" x2="31836" y2="54297"/>
                        <a14:backgroundMark x1="78320" y1="33398" x2="78809" y2="46973"/>
                        <a14:backgroundMark x1="59961" y1="27246" x2="59961" y2="27246"/>
                        <a14:backgroundMark x1="59570" y1="26465" x2="59570" y2="26465"/>
                        <a14:backgroundMark x1="57129" y1="26465" x2="57129" y2="26465"/>
                        <a14:backgroundMark x1="59473" y1="25977" x2="59473" y2="25977"/>
                        <a14:backgroundMark x1="56250" y1="25781" x2="56250" y2="25781"/>
                        <a14:backgroundMark x1="44141" y1="26367" x2="44141" y2="26367"/>
                        <a14:backgroundMark x1="41699" y1="29883" x2="41699" y2="29883"/>
                        <a14:backgroundMark x1="41992" y1="29590" x2="41992" y2="29590"/>
                        <a14:backgroundMark x1="16992" y1="30469" x2="16992" y2="30469"/>
                        <a14:backgroundMark x1="16895" y1="30078" x2="16895" y2="30078"/>
                        <a14:backgroundMark x1="16602" y1="30957" x2="16602" y2="30957"/>
                        <a14:backgroundMark x1="26367" y1="41895" x2="26367" y2="41895"/>
                        <a14:backgroundMark x1="28906" y1="41309" x2="28906" y2="41309"/>
                        <a14:backgroundMark x1="29199" y1="31445" x2="29199" y2="31445"/>
                        <a14:backgroundMark x1="41016" y1="36230" x2="41016" y2="36230"/>
                        <a14:backgroundMark x1="28320" y1="36621" x2="28320" y2="36621"/>
                        <a14:backgroundMark x1="39844" y1="38086" x2="39844" y2="38086"/>
                        <a14:backgroundMark x1="71777" y1="40918" x2="71777" y2="40918"/>
                        <a14:backgroundMark x1="71973" y1="40527" x2="71973" y2="40527"/>
                        <a14:backgroundMark x1="67969" y1="44141" x2="67969" y2="44141"/>
                        <a14:backgroundMark x1="69238" y1="46973" x2="69238" y2="46973"/>
                        <a14:backgroundMark x1="58203" y1="32129" x2="58203" y2="32129"/>
                        <a14:backgroundMark x1="72070" y1="37402" x2="72070" y2="37402"/>
                        <a14:backgroundMark x1="71484" y1="37402" x2="71484" y2="37402"/>
                        <a14:backgroundMark x1="69531" y1="46973" x2="69531" y2="46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 b="52494"/>
          <a:stretch/>
        </p:blipFill>
        <p:spPr>
          <a:xfrm rot="16200000">
            <a:off x="-2658106" y="2885017"/>
            <a:ext cx="6667935" cy="101176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ACD1D16-B32D-4FD3-BA41-13E20168BC0E}"/>
              </a:ext>
            </a:extLst>
          </p:cNvPr>
          <p:cNvSpPr txBox="1"/>
          <p:nvPr/>
        </p:nvSpPr>
        <p:spPr>
          <a:xfrm>
            <a:off x="1968954" y="1810143"/>
            <a:ext cx="609600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La connaissance de la structure 3D est un critère fondamental pour comprendre les mécanismes cellulaires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35B5CE-1850-426E-BF27-21F9B7F801B1}"/>
              </a:ext>
            </a:extLst>
          </p:cNvPr>
          <p:cNvSpPr txBox="1"/>
          <p:nvPr/>
        </p:nvSpPr>
        <p:spPr>
          <a:xfrm>
            <a:off x="1968954" y="3562437"/>
            <a:ext cx="935336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Rôle des protéines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fr-FR" sz="2000" dirty="0"/>
              <a:t>aident les réactions chimiques, régulent le corps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fr-FR" sz="2000" dirty="0"/>
              <a:t>servent à protéger le corps contre des virus et des </a:t>
            </a:r>
            <a:r>
              <a:rPr lang="fr-FR" sz="2000" dirty="0" err="1"/>
              <a:t>bacteries</a:t>
            </a:r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671634-B32D-4879-8214-75DD29C29B7D}"/>
              </a:ext>
            </a:extLst>
          </p:cNvPr>
          <p:cNvSpPr txBox="1"/>
          <p:nvPr/>
        </p:nvSpPr>
        <p:spPr>
          <a:xfrm>
            <a:off x="2026170" y="5021157"/>
            <a:ext cx="89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 Sont les premières cibles des médicaments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1527118-04E9-4C86-800A-5E91450A52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0" b="76815" l="6746" r="89881">
                        <a14:foregroundMark x1="74008" y1="77016" x2="74008" y2="77016"/>
                        <a14:foregroundMark x1="7937" y1="45766" x2="7937" y2="45766"/>
                        <a14:foregroundMark x1="84127" y1="7460" x2="84127" y2="7460"/>
                        <a14:foregroundMark x1="6746" y1="42540" x2="6746" y2="42540"/>
                      </a14:backgroundRemoval>
                    </a14:imgEffect>
                  </a14:imgLayer>
                </a14:imgProps>
              </a:ext>
            </a:extLst>
          </a:blip>
          <a:srcRect b="17313"/>
          <a:stretch/>
        </p:blipFill>
        <p:spPr>
          <a:xfrm rot="9690154">
            <a:off x="9638076" y="4235642"/>
            <a:ext cx="2223554" cy="1809397"/>
          </a:xfrm>
          <a:prstGeom prst="rect">
            <a:avLst/>
          </a:prstGeom>
        </p:spPr>
      </p:pic>
      <p:pic>
        <p:nvPicPr>
          <p:cNvPr id="27" name="Picture 2" descr="Médicament - Icônes médical gratuites">
            <a:extLst>
              <a:ext uri="{FF2B5EF4-FFF2-40B4-BE49-F238E27FC236}">
                <a16:creationId xmlns:a16="http://schemas.microsoft.com/office/drawing/2014/main" id="{1CF0C192-3498-48C9-BF2B-B032E626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8935">
            <a:off x="9511022" y="5103466"/>
            <a:ext cx="412052" cy="4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3163678-9248-4266-9089-8B1DAF35B8A6}"/>
              </a:ext>
            </a:extLst>
          </p:cNvPr>
          <p:cNvCxnSpPr/>
          <p:nvPr/>
        </p:nvCxnSpPr>
        <p:spPr>
          <a:xfrm>
            <a:off x="10754503" y="4992059"/>
            <a:ext cx="0" cy="27146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2733</Words>
  <Application>Microsoft Office PowerPoint</Application>
  <PresentationFormat>Grand écran</PresentationFormat>
  <Paragraphs>555</Paragraphs>
  <Slides>67</Slides>
  <Notes>43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3" baseType="lpstr">
      <vt:lpstr>Agency FB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 Julie</dc:creator>
  <cp:lastModifiedBy>DANIEL Julie</cp:lastModifiedBy>
  <cp:revision>130</cp:revision>
  <dcterms:created xsi:type="dcterms:W3CDTF">2025-07-17T09:26:06Z</dcterms:created>
  <dcterms:modified xsi:type="dcterms:W3CDTF">2025-07-30T14:07:25Z</dcterms:modified>
</cp:coreProperties>
</file>